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86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7" y="2185554"/>
            <a:ext cx="533386" cy="4485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80" y="2261030"/>
            <a:ext cx="533386" cy="278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268" y="1323974"/>
            <a:ext cx="5752956" cy="30479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5200"/>
              </a:lnSpc>
              <a:spcBef>
                <a:spcPts val="0"/>
              </a:spcBef>
              <a:spcAft>
                <a:spcPts val="1560"/>
              </a:spcAft>
            </a:pPr>
            <a:r>
              <a:rPr sz="3827" b="1" dirty="0">
                <a:solidFill>
                  <a:srgbClr val="FFFFFF"/>
                </a:solidFill>
                <a:latin typeface="Orbitron"/>
              </a:rPr>
              <a:t> C++ RESTAURANT</a:t>
            </a:r>
            <a:r>
              <a:rPr sz="1104" dirty="0"/>
              <a:t>
</a:t>
            </a:r>
            <a:r>
              <a:rPr sz="3827" b="1" dirty="0">
                <a:solidFill>
                  <a:srgbClr val="FFFFFF"/>
                </a:solidFill>
                <a:latin typeface="Orbitron"/>
              </a:rPr>
              <a:t>ORDER SYSTEM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7268" y="4676775"/>
            <a:ext cx="1219169" cy="57150"/>
          </a:xfrm>
          <a:prstGeom prst="rect">
            <a:avLst/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257268" y="4962525"/>
            <a:ext cx="5752956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2080"/>
              </a:spcAft>
            </a:pPr>
            <a:r>
              <a:rPr sz="1435" b="0">
                <a:solidFill>
                  <a:srgbClr val="E0E0E0"/>
                </a:solidFill>
                <a:latin typeface="Inter"/>
              </a:rPr>
              <a:t>C++ Restaurant Order System Project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91215" y="1781174"/>
            <a:ext cx="3552736" cy="3295650"/>
          </a:xfrm>
          <a:prstGeom prst="roundRect">
            <a:avLst>
              <a:gd name="adj" fmla="val 9248"/>
            </a:avLst>
          </a:prstGeom>
          <a:solidFill>
            <a:srgbClr val="FFFFFF">
              <a:alpha val="8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705532" y="2095499"/>
            <a:ext cx="292410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37DCF2"/>
                </a:solidFill>
                <a:latin typeface="Inter"/>
              </a:rPr>
              <a:t>SUBMITTED BY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532" y="2907982"/>
            <a:ext cx="228594" cy="1657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10324" y="2847974"/>
            <a:ext cx="206687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Syed Hammad Hassan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10324" y="3171825"/>
            <a:ext cx="261930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ID: 45440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532" y="3689032"/>
            <a:ext cx="228594" cy="1657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10324" y="3629025"/>
            <a:ext cx="170493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Asadullah Hussain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10324" y="3952874"/>
            <a:ext cx="261930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ID: 45359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11067068" y="6124452"/>
            <a:ext cx="181675" cy="41934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239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240752"/>
            <a:ext cx="342891" cy="242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76200"/>
            <a:ext cx="379085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📊 Program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272" y="190499"/>
            <a:ext cx="1628734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Sample Results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476375"/>
            <a:ext cx="6095847" cy="3533774"/>
          </a:xfrm>
          <a:prstGeom prst="roundRect">
            <a:avLst>
              <a:gd name="adj" fmla="val 6469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78" y="1804188"/>
            <a:ext cx="266693" cy="49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169" y="1685925"/>
            <a:ext cx="147633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Terminal Output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57748" y="177165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FF5F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6248243" y="177165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FFBD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6438739" y="177165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27C9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876278" y="2143125"/>
            <a:ext cx="137156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How many items?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3091" y="2143125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4EC9B0"/>
                </a:solidFill>
                <a:latin typeface="Roboto Mono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278" y="2409825"/>
            <a:ext cx="5676758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260"/>
              </a:spcAft>
            </a:pPr>
            <a:r>
              <a:rPr sz="956" b="0">
                <a:solidFill>
                  <a:srgbClr val="FFFFFF"/>
                </a:solidFill>
                <a:latin typeface="Roboto Mono"/>
              </a:rPr>
              <a:t>Menu: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6278" y="2695575"/>
            <a:ext cx="5676758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26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Enter item</a:t>
            </a:r>
            <a:r>
              <a:rPr sz="956" b="0">
                <a:solidFill>
                  <a:srgbClr val="FFFFFF"/>
                </a:solidFill>
                <a:latin typeface="Roboto Mono"/>
              </a:rPr>
              <a:t> </a:t>
            </a:r>
            <a:r>
              <a:rPr sz="956" b="0">
                <a:solidFill>
                  <a:srgbClr val="4EC9B0"/>
                </a:solidFill>
                <a:latin typeface="Roboto Mono"/>
              </a:rPr>
              <a:t>1</a:t>
            </a:r>
            <a:r>
              <a:rPr sz="956" b="0">
                <a:solidFill>
                  <a:srgbClr val="FFFFFF"/>
                </a:solidFill>
                <a:latin typeface="Roboto Mono"/>
              </a:rPr>
              <a:t>: </a:t>
            </a:r>
            <a:r>
              <a:rPr sz="956" b="0">
                <a:solidFill>
                  <a:srgbClr val="4EC9B0"/>
                </a:solidFill>
                <a:latin typeface="Roboto Mono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278" y="3000375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DCF2"/>
                </a:solidFill>
                <a:latin typeface="Roboto Mono"/>
              </a:rPr>
              <a:t>✓ Added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6278" y="3267075"/>
            <a:ext cx="5676758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26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Enter item</a:t>
            </a:r>
            <a:r>
              <a:rPr sz="956" b="0">
                <a:solidFill>
                  <a:srgbClr val="FFFFFF"/>
                </a:solidFill>
                <a:latin typeface="Roboto Mono"/>
              </a:rPr>
              <a:t> </a:t>
            </a:r>
            <a:r>
              <a:rPr sz="956" b="0">
                <a:solidFill>
                  <a:srgbClr val="4EC9B0"/>
                </a:solidFill>
                <a:latin typeface="Roboto Mono"/>
              </a:rPr>
              <a:t>2</a:t>
            </a:r>
            <a:r>
              <a:rPr sz="956" b="0">
                <a:solidFill>
                  <a:srgbClr val="FFFFFF"/>
                </a:solidFill>
                <a:latin typeface="Roboto Mono"/>
              </a:rPr>
              <a:t>: </a:t>
            </a:r>
            <a:r>
              <a:rPr sz="956" b="0">
                <a:solidFill>
                  <a:srgbClr val="4EC9B0"/>
                </a:solidFill>
                <a:latin typeface="Roboto Mono"/>
              </a:rPr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6278" y="3571875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DCF2"/>
                </a:solidFill>
                <a:latin typeface="Roboto Mono"/>
              </a:rPr>
              <a:t>✓ Added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6278" y="3838574"/>
            <a:ext cx="5676758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26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Enter item</a:t>
            </a:r>
            <a:r>
              <a:rPr sz="956" b="0">
                <a:solidFill>
                  <a:srgbClr val="FFFFFF"/>
                </a:solidFill>
                <a:latin typeface="Roboto Mono"/>
              </a:rPr>
              <a:t> </a:t>
            </a:r>
            <a:r>
              <a:rPr sz="956" b="0">
                <a:solidFill>
                  <a:srgbClr val="4EC9B0"/>
                </a:solidFill>
                <a:latin typeface="Roboto Mono"/>
              </a:rPr>
              <a:t>3</a:t>
            </a:r>
            <a:r>
              <a:rPr sz="956" b="0">
                <a:solidFill>
                  <a:srgbClr val="FFFFFF"/>
                </a:solidFill>
                <a:latin typeface="Roboto Mono"/>
              </a:rPr>
              <a:t>: </a:t>
            </a:r>
            <a:r>
              <a:rPr sz="956" b="0">
                <a:solidFill>
                  <a:srgbClr val="4EC9B0"/>
                </a:solidFill>
                <a:latin typeface="Roboto Mono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278" y="4143375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DCF2"/>
                </a:solidFill>
                <a:latin typeface="Roboto Mono"/>
              </a:rPr>
              <a:t>✓ Added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6278" y="4486275"/>
            <a:ext cx="5676758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Roboto Mono"/>
              </a:rPr>
              <a:t>Total Bill = </a:t>
            </a:r>
            <a:r>
              <a:rPr sz="1196" b="1">
                <a:solidFill>
                  <a:srgbClr val="4EC9B0"/>
                </a:solidFill>
                <a:latin typeface="Roboto Mono"/>
              </a:rPr>
              <a:t>1580</a:t>
            </a:r>
            <a:r>
              <a:rPr sz="1196" b="1">
                <a:solidFill>
                  <a:srgbClr val="37DCF2"/>
                </a:solidFill>
                <a:latin typeface="Roboto Mono"/>
              </a:rPr>
              <a:t> Rs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66733" y="5229225"/>
            <a:ext cx="1933526" cy="876299"/>
          </a:xfrm>
          <a:prstGeom prst="roundRect">
            <a:avLst>
              <a:gd name="adj" fmla="val 17391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819129" y="5381624"/>
            <a:ext cx="1628734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37DCF2"/>
                </a:solidFill>
                <a:latin typeface="Roboto Mono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9129" y="5724524"/>
            <a:ext cx="162873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Items Ordered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752656" y="5229225"/>
            <a:ext cx="1933526" cy="876299"/>
          </a:xfrm>
          <a:prstGeom prst="roundRect">
            <a:avLst>
              <a:gd name="adj" fmla="val 17391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2905052" y="5381624"/>
            <a:ext cx="1628734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37DCF2"/>
                </a:solidFill>
                <a:latin typeface="Roboto Mono"/>
              </a:rPr>
              <a:t>1580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05052" y="5724524"/>
            <a:ext cx="162873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Total (Rs)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838579" y="5229225"/>
            <a:ext cx="1933526" cy="876299"/>
          </a:xfrm>
          <a:prstGeom prst="roundRect">
            <a:avLst>
              <a:gd name="adj" fmla="val 17391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4990975" y="5381624"/>
            <a:ext cx="1628734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37DCF2"/>
                </a:solidFill>
                <a:latin typeface="Roboto Mono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90975" y="5724524"/>
            <a:ext cx="162873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Errors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11048723" y="6134100"/>
            <a:ext cx="295267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10</a:t>
            </a:r>
          </a:p>
        </p:txBody>
      </p:sp>
      <p:pic>
        <p:nvPicPr>
          <p:cNvPr id="39" name="Picture 38" descr="Laptop Computer Showing C++ Application · Free Stock Phot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884" y="1483203"/>
            <a:ext cx="3901998" cy="4320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-20084" y="0"/>
            <a:ext cx="12265586" cy="68580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smtClean="0">
              <a:solidFill>
                <a:srgbClr val="FFFFFF"/>
              </a:solidFill>
              <a:latin typeface="Orbitron"/>
            </a:endParaRPr>
          </a:p>
          <a:p>
            <a:endParaRPr lang="en-US" b="1" dirty="0">
              <a:solidFill>
                <a:srgbClr val="FFFFFF"/>
              </a:solidFill>
              <a:latin typeface="Orbitron"/>
            </a:endParaRP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74581" y="927164"/>
            <a:ext cx="685782" cy="5755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802955" y="1834080"/>
            <a:ext cx="4619509" cy="9144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6240"/>
              </a:lnSpc>
              <a:spcBef>
                <a:spcPts val="0"/>
              </a:spcBef>
              <a:spcAft>
                <a:spcPts val="1560"/>
              </a:spcAft>
            </a:pPr>
            <a:r>
              <a:rPr sz="3827" b="1" dirty="0">
                <a:solidFill>
                  <a:srgbClr val="FFFFFF"/>
                </a:solidFill>
                <a:latin typeface="Source Code Pro"/>
              </a:rPr>
              <a:t>Thank You!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737140" y="2885641"/>
            <a:ext cx="2873624" cy="45719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37DCF2"/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ed Rectangle 47"/>
          <p:cNvSpPr/>
          <p:nvPr/>
        </p:nvSpPr>
        <p:spPr>
          <a:xfrm>
            <a:off x="4545886" y="4339156"/>
            <a:ext cx="3133646" cy="1009649"/>
          </a:xfrm>
          <a:prstGeom prst="roundRect">
            <a:avLst>
              <a:gd name="adj" fmla="val 150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3741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204" y="4715027"/>
            <a:ext cx="304792" cy="25790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17392" y="4539181"/>
            <a:ext cx="2047823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 dirty="0" smtClean="0">
                <a:solidFill>
                  <a:srgbClr val="FFFFFF"/>
                </a:solidFill>
                <a:latin typeface="Roboto Flex"/>
              </a:rPr>
              <a:t>Questions &amp; Answers</a:t>
            </a:r>
            <a:endParaRPr sz="1315" b="1" dirty="0">
              <a:solidFill>
                <a:srgbClr val="FFFFFF"/>
              </a:solidFill>
              <a:latin typeface="Roboto Flex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17392" y="4891605"/>
            <a:ext cx="204782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076" b="0" dirty="0" smtClean="0">
                <a:solidFill>
                  <a:srgbClr val="9CA3AF"/>
                </a:solidFill>
                <a:latin typeface="Roboto Flex"/>
              </a:rPr>
              <a:t>Feel free to ask anything!</a:t>
            </a:r>
            <a:endParaRPr sz="1076" b="0" dirty="0">
              <a:solidFill>
                <a:srgbClr val="9CA3AF"/>
              </a:solidFill>
              <a:latin typeface="Roboto Flex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496"/>
            <a:ext cx="12191695" cy="5715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Rounded Rectangle 57"/>
          <p:cNvSpPr/>
          <p:nvPr/>
        </p:nvSpPr>
        <p:spPr>
          <a:xfrm>
            <a:off x="112646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TextBox 58"/>
          <p:cNvSpPr txBox="1"/>
          <p:nvPr/>
        </p:nvSpPr>
        <p:spPr>
          <a:xfrm>
            <a:off x="11389360" y="6105601"/>
            <a:ext cx="304800" cy="45704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490960" y="6105601"/>
            <a:ext cx="203200" cy="45704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267028"/>
            <a:ext cx="342891" cy="266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114300"/>
            <a:ext cx="340986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📚 Learning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281" y="228600"/>
            <a:ext cx="2076398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What We Will Learn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447800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-651" y="2115184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95327" y="1638299"/>
            <a:ext cx="371465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01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90" y="1753842"/>
            <a:ext cx="266693" cy="226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5327" y="217170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Basic Concepts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327" y="2495550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Headers &amp; namespaces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09904" y="1447800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3142520" y="2115184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038499" y="1638299"/>
            <a:ext cx="504812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02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608" y="1771235"/>
            <a:ext cx="266693" cy="1913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8499" y="217170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Variables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499" y="2495550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Storing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6733" y="3105149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-651" y="3772533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895327" y="3295650"/>
            <a:ext cx="504812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03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37" y="3419889"/>
            <a:ext cx="266693" cy="2087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5327" y="382905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Input/Output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5327" y="4152899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cin &amp; cout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09904" y="3105149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3142520" y="3772533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4038499" y="3295650"/>
            <a:ext cx="47623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04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9034" y="3418439"/>
            <a:ext cx="266693" cy="2116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38499" y="382905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Menu System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8499" y="4152899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Choices &amp; prices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6733" y="4762500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-651" y="5429884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895327" y="4952999"/>
            <a:ext cx="504812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05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4437" y="5056946"/>
            <a:ext cx="266693" cy="24930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5327" y="548640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Loops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5327" y="5810249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Repeating actions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09904" y="4762500"/>
            <a:ext cx="2952676" cy="1466849"/>
          </a:xfrm>
          <a:prstGeom prst="roundRect">
            <a:avLst>
              <a:gd name="adj" fmla="val 15584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 Same Side Corner Rectangle 36"/>
          <p:cNvSpPr/>
          <p:nvPr/>
        </p:nvSpPr>
        <p:spPr>
          <a:xfrm rot="16200000">
            <a:off x="3142520" y="5429884"/>
            <a:ext cx="14668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4038499" y="4952999"/>
            <a:ext cx="504812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37DCF2"/>
                </a:solidFill>
                <a:latin typeface="Orbitron"/>
              </a:rPr>
              <a:t>06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7608" y="5085935"/>
            <a:ext cx="266693" cy="19132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038499" y="5486400"/>
            <a:ext cx="253358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Decisions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38499" y="5810249"/>
            <a:ext cx="25335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Making choices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67373" y="1257300"/>
            <a:ext cx="4457588" cy="247649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7067373" y="1257300"/>
            <a:ext cx="4457588" cy="2476499"/>
          </a:xfrm>
          <a:prstGeom prst="rect">
            <a:avLst/>
          </a:prstGeom>
          <a:gradFill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7219769" y="3390899"/>
            <a:ext cx="415279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Student Learning Programming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67373" y="3924299"/>
            <a:ext cx="4457588" cy="2476499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7067373" y="3924299"/>
            <a:ext cx="4457588" cy="2476499"/>
          </a:xfrm>
          <a:prstGeom prst="rect">
            <a:avLst/>
          </a:prstGeom>
          <a:gradFill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7219769" y="6057900"/>
            <a:ext cx="415279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Students Coding Together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0943950" y="602942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11105872" y="6134100"/>
            <a:ext cx="1714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308412"/>
            <a:ext cx="342891" cy="183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114300"/>
            <a:ext cx="302887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📝 Code Basics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3291" y="228600"/>
            <a:ext cx="274313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Main Function &amp;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733" y="1724024"/>
            <a:ext cx="573390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104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Your First Lines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2505074"/>
            <a:ext cx="5733906" cy="2114550"/>
          </a:xfrm>
          <a:prstGeom prst="roundRect">
            <a:avLst>
              <a:gd name="adj" fmla="val 10810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4377" y="2771775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3941" y="2771775"/>
            <a:ext cx="40956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EC9B0"/>
                </a:solidFill>
                <a:latin typeface="Roboto Mono"/>
              </a:rPr>
              <a:t>main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506" y="2771775"/>
            <a:ext cx="2095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7823" y="2771775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773" y="3124200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6338" y="3124200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1110" y="3124200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0655" y="3124200"/>
            <a:ext cx="40956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0219" y="3124200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773" y="3476624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76338" y="3476624"/>
            <a:ext cx="51433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95447" y="347662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4992" y="347662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B5CEA8"/>
                </a:solidFill>
                <a:latin typeface="Roboto Mono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00239" y="347662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377" y="4114800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4848225"/>
            <a:ext cx="2790755" cy="1095374"/>
          </a:xfrm>
          <a:prstGeom prst="roundRect">
            <a:avLst>
              <a:gd name="adj" fmla="val 1391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185086" y="5329872"/>
            <a:ext cx="10953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28" y="5045392"/>
            <a:ext cx="228594" cy="1771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62020" y="5000625"/>
            <a:ext cx="51433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37DCF2"/>
                </a:solidFill>
                <a:latin typeface="Roboto Mono"/>
              </a:rPr>
              <a:t>int 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7228" y="5334000"/>
            <a:ext cx="2447863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How many items you want to order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609884" y="4848225"/>
            <a:ext cx="2790755" cy="1095374"/>
          </a:xfrm>
          <a:prstGeom prst="roundRect">
            <a:avLst>
              <a:gd name="adj" fmla="val 1391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 Same Side Corner Rectangle 29"/>
          <p:cNvSpPr/>
          <p:nvPr/>
        </p:nvSpPr>
        <p:spPr>
          <a:xfrm rot="16200000">
            <a:off x="3128237" y="5329872"/>
            <a:ext cx="10953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379" y="5045392"/>
            <a:ext cx="228594" cy="1771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05172" y="5000625"/>
            <a:ext cx="81912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37DCF2"/>
                </a:solidFill>
                <a:latin typeface="Roboto Mono"/>
              </a:rPr>
              <a:t>int item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0379" y="5334000"/>
            <a:ext cx="2447863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The menu item number you choose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05432" y="1352549"/>
            <a:ext cx="4819529" cy="49529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6705432" y="1352549"/>
            <a:ext cx="4819529" cy="495299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927" y="5619335"/>
            <a:ext cx="266693" cy="1913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38819" y="5581649"/>
            <a:ext cx="210497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Programming Workspace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95927" y="5924549"/>
            <a:ext cx="44385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Inter"/>
              </a:rPr>
              <a:t>Your journey to building the restaurant order system starts here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0858228" y="5990534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1029362" y="6105601"/>
            <a:ext cx="247956" cy="45704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255204"/>
            <a:ext cx="342891" cy="289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114300"/>
            <a:ext cx="362893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💬 Communicating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3351" y="228600"/>
            <a:ext cx="152396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Input &amp; Output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124075"/>
            <a:ext cx="2771705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78" y="2372139"/>
            <a:ext cx="266693" cy="208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169" y="2333624"/>
            <a:ext cx="40956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278" y="2752725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cout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3466" y="2701638"/>
            <a:ext cx="1452577" cy="3021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lnSpc>
                <a:spcPts val="1690"/>
              </a:lnSpc>
            </a:pPr>
            <a:r>
              <a:rPr sz="956" b="0" dirty="0" smtClean="0">
                <a:solidFill>
                  <a:srgbClr val="D4D4D4"/>
                </a:solidFill>
                <a:latin typeface="Roboto Mono"/>
              </a:rPr>
              <a:t>&lt;&lt;</a:t>
            </a:r>
            <a:r>
              <a:rPr lang="en-US" sz="956" dirty="0">
                <a:solidFill>
                  <a:srgbClr val="CE9178"/>
                </a:solidFill>
                <a:latin typeface="Roboto Mono"/>
              </a:rPr>
              <a:t> "How many items? </a:t>
            </a:r>
            <a:r>
              <a:rPr lang="en-US" sz="956" dirty="0" smtClean="0">
                <a:solidFill>
                  <a:srgbClr val="CE9178"/>
                </a:solidFill>
                <a:latin typeface="Roboto Mono"/>
              </a:rPr>
              <a:t>“;</a:t>
            </a:r>
            <a:endParaRPr sz="956" b="0" dirty="0">
              <a:solidFill>
                <a:srgbClr val="D4D4D4"/>
              </a:solidFill>
              <a:latin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278" y="2825463"/>
            <a:ext cx="191014" cy="3021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 smtClean="0">
                <a:solidFill>
                  <a:srgbClr val="CE9178"/>
                </a:solidFill>
                <a:latin typeface="Roboto Mono"/>
              </a:rPr>
              <a:t>"</a:t>
            </a:r>
            <a:endParaRPr sz="956" b="0" dirty="0">
              <a:solidFill>
                <a:srgbClr val="CE9178"/>
              </a:solidFill>
              <a:latin typeface="Roboto Mo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6278" y="3362324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cout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3466" y="3362324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09684" y="3362324"/>
            <a:ext cx="81912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CE9178"/>
                </a:solidFill>
                <a:latin typeface="Roboto Mono"/>
              </a:rPr>
              <a:t>"Menu:\n"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28814" y="3362324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28934" y="2124075"/>
            <a:ext cx="2771705" cy="1676400"/>
          </a:xfrm>
          <a:prstGeom prst="roundRect">
            <a:avLst>
              <a:gd name="adj" fmla="val 13636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479" y="2372139"/>
            <a:ext cx="266693" cy="2087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370" y="2333624"/>
            <a:ext cx="2762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8479" y="2752725"/>
            <a:ext cx="27621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cin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0419" y="2752725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&gt;&gt;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6638" y="2752725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1885" y="2752725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4029075"/>
            <a:ext cx="5733906" cy="1514475"/>
          </a:xfrm>
          <a:prstGeom prst="roundRect">
            <a:avLst>
              <a:gd name="adj" fmla="val 15094"/>
            </a:avLst>
          </a:prstGeom>
          <a:solidFill>
            <a:srgbClr val="37DCF2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28" y="4243021"/>
            <a:ext cx="304792" cy="2579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76318" y="4219575"/>
            <a:ext cx="109534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Remember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57228" y="47434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047723" y="4648200"/>
            <a:ext cx="220021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0E0E0"/>
                </a:solidFill>
                <a:latin typeface="Inter"/>
              </a:rPr>
              <a:t> </a:t>
            </a:r>
            <a:r>
              <a:rPr sz="1196" b="1">
                <a:solidFill>
                  <a:srgbClr val="37DCF2"/>
                </a:solidFill>
                <a:latin typeface="Roboto Mono"/>
              </a:rPr>
              <a:t>cout</a:t>
            </a:r>
            <a:r>
              <a:rPr sz="1196" b="0">
                <a:solidFill>
                  <a:srgbClr val="E0E0E0"/>
                </a:solidFill>
                <a:latin typeface="Inter"/>
              </a:rPr>
              <a:t> = Output to screen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57228" y="5153024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1047723" y="5057775"/>
            <a:ext cx="184780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0E0E0"/>
                </a:solidFill>
                <a:latin typeface="Inter"/>
              </a:rPr>
              <a:t> </a:t>
            </a:r>
            <a:r>
              <a:rPr sz="1196" b="1">
                <a:solidFill>
                  <a:srgbClr val="37DCF2"/>
                </a:solidFill>
                <a:latin typeface="Roboto Mono"/>
              </a:rPr>
              <a:t>cin</a:t>
            </a:r>
            <a:r>
              <a:rPr sz="1196" b="0">
                <a:solidFill>
                  <a:srgbClr val="E0E0E0"/>
                </a:solidFill>
                <a:latin typeface="Inter"/>
              </a:rPr>
              <a:t> = Get user input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05432" y="1352549"/>
            <a:ext cx="4819529" cy="49529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6705432" y="1352549"/>
            <a:ext cx="4819529" cy="495299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10953475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11105872" y="6134100"/>
            <a:ext cx="180970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62020" y="114300"/>
            <a:ext cx="3400339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📝 Program Flow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4757" y="228600"/>
            <a:ext cx="219069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How Program 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924049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923901" y="2019299"/>
            <a:ext cx="104772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Orbitron"/>
              </a:rPr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28714" y="1514475"/>
            <a:ext cx="4971925" cy="1419225"/>
          </a:xfrm>
          <a:prstGeom prst="roundRect">
            <a:avLst>
              <a:gd name="adj" fmla="val 16107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9209" y="1759267"/>
            <a:ext cx="228594" cy="1771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4001" y="1704975"/>
            <a:ext cx="124774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Display Menu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209" y="2066924"/>
            <a:ext cx="45909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520"/>
              </a:spcAft>
            </a:pPr>
            <a:r>
              <a:rPr sz="1076" b="0">
                <a:solidFill>
                  <a:srgbClr val="B0B0B0"/>
                </a:solidFill>
                <a:latin typeface="Inter"/>
              </a:rPr>
              <a:t>Show choices to user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19209" y="2400300"/>
            <a:ext cx="4590935" cy="342900"/>
          </a:xfrm>
          <a:prstGeom prst="roundRect">
            <a:avLst>
              <a:gd name="adj" fmla="val 2222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619209" y="2400300"/>
            <a:ext cx="459093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Roboto Mono"/>
              </a:rPr>
              <a:t>cout &lt;&lt; "Menu"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52425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57228" y="3638550"/>
            <a:ext cx="21906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Orbitron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28714" y="3124200"/>
            <a:ext cx="4971925" cy="1419225"/>
          </a:xfrm>
          <a:prstGeom prst="roundRect">
            <a:avLst>
              <a:gd name="adj" fmla="val 16107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09" y="3368992"/>
            <a:ext cx="228594" cy="177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24001" y="3314700"/>
            <a:ext cx="122869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Get Selection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9209" y="3676649"/>
            <a:ext cx="45909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520"/>
              </a:spcAft>
            </a:pPr>
            <a:r>
              <a:rPr sz="1076" b="0">
                <a:solidFill>
                  <a:srgbClr val="B0B0B0"/>
                </a:solidFill>
                <a:latin typeface="Inter"/>
              </a:rPr>
              <a:t>User enters their choice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19209" y="4010024"/>
            <a:ext cx="4590935" cy="342900"/>
          </a:xfrm>
          <a:prstGeom prst="roundRect">
            <a:avLst>
              <a:gd name="adj" fmla="val 2222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619209" y="4010024"/>
            <a:ext cx="459093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Roboto Mono"/>
              </a:rPr>
              <a:t>cin &gt;&gt; item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66733" y="51435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857228" y="5238749"/>
            <a:ext cx="21906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Orbitron"/>
              </a:rPr>
              <a:t>3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428714" y="4733925"/>
            <a:ext cx="4971925" cy="1419225"/>
          </a:xfrm>
          <a:prstGeom prst="roundRect">
            <a:avLst>
              <a:gd name="adj" fmla="val 16107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09" y="4970144"/>
            <a:ext cx="228594" cy="1943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24001" y="4924424"/>
            <a:ext cx="83817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Show Bill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19209" y="5286375"/>
            <a:ext cx="45909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520"/>
              </a:spcAft>
            </a:pPr>
            <a:r>
              <a:rPr sz="1076" b="0">
                <a:solidFill>
                  <a:srgbClr val="B0B0B0"/>
                </a:solidFill>
                <a:latin typeface="Inter"/>
              </a:rPr>
              <a:t>Display final total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619209" y="5619750"/>
            <a:ext cx="4590935" cy="342900"/>
          </a:xfrm>
          <a:prstGeom prst="roundRect">
            <a:avLst>
              <a:gd name="adj" fmla="val 2222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619209" y="5619750"/>
            <a:ext cx="459093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Roboto Mono"/>
              </a:rPr>
              <a:t>cout &lt;&lt; "Total:" &lt;&lt; total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05432" y="1257300"/>
            <a:ext cx="4819529" cy="24764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ectangle 30"/>
          <p:cNvSpPr/>
          <p:nvPr/>
        </p:nvSpPr>
        <p:spPr>
          <a:xfrm>
            <a:off x="6705432" y="1257300"/>
            <a:ext cx="4819529" cy="247649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ectangle 32"/>
          <p:cNvSpPr/>
          <p:nvPr/>
        </p:nvSpPr>
        <p:spPr>
          <a:xfrm>
            <a:off x="6705432" y="3924299"/>
            <a:ext cx="4819529" cy="24764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ectangle 33"/>
          <p:cNvSpPr/>
          <p:nvPr/>
        </p:nvSpPr>
        <p:spPr>
          <a:xfrm>
            <a:off x="6705432" y="3924299"/>
            <a:ext cx="4819529" cy="247649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11105872" y="6134100"/>
            <a:ext cx="161920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5715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51250"/>
            <a:ext cx="342891" cy="268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0"/>
            <a:ext cx="3647983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🍽️ Menu Selection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2400" y="114300"/>
            <a:ext cx="352416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Delicious Choices at Great Prices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4287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218423" y="18770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857228" y="15811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009624" y="1638299"/>
            <a:ext cx="7619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2516" y="15811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Anda + Paratha + Chai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2516" y="1904999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300 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28954" y="14287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3380644" y="18770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4019449" y="15811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162320" y="1638299"/>
            <a:ext cx="1047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4737" y="15811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Chana + Paratha + Chai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4737" y="1904999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350 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6733" y="26098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218423" y="30581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857228" y="27622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90575" y="2819399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52516" y="27622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Chai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2516" y="3086100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80 Rs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28954" y="26098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3380644" y="30581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4019449" y="27622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4152796" y="2819399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4737" y="27622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Beef Karahi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14737" y="3086100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1800 Rs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6733" y="3790949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218423" y="4239259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857228" y="3943350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990575" y="4000500"/>
            <a:ext cx="1047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2516" y="3943350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Chicken Karahi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2516" y="4267199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1200 Rs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28954" y="3790949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 Same Side Corner Rectangle 36"/>
          <p:cNvSpPr/>
          <p:nvPr/>
        </p:nvSpPr>
        <p:spPr>
          <a:xfrm rot="16200000">
            <a:off x="3380644" y="4239259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ed Rectangle 37"/>
          <p:cNvSpPr/>
          <p:nvPr/>
        </p:nvSpPr>
        <p:spPr>
          <a:xfrm>
            <a:off x="4019449" y="3943350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4152796" y="4000500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4737" y="3943350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Cold Drink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14737" y="4267199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80 Rs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6733" y="49720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218423" y="54203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ounded Rectangle 43"/>
          <p:cNvSpPr/>
          <p:nvPr/>
        </p:nvSpPr>
        <p:spPr>
          <a:xfrm>
            <a:off x="857228" y="51244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1000099" y="5181599"/>
            <a:ext cx="952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2516" y="51244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Roti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2516" y="5448300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10 Rs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828954" y="4972050"/>
            <a:ext cx="3009824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ound Same Side Corner Rectangle 48"/>
          <p:cNvSpPr/>
          <p:nvPr/>
        </p:nvSpPr>
        <p:spPr>
          <a:xfrm rot="16200000">
            <a:off x="3380644" y="5420360"/>
            <a:ext cx="10287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ounded Rectangle 49"/>
          <p:cNvSpPr/>
          <p:nvPr/>
        </p:nvSpPr>
        <p:spPr>
          <a:xfrm>
            <a:off x="4019449" y="5124449"/>
            <a:ext cx="380990" cy="380999"/>
          </a:xfrm>
          <a:prstGeom prst="roundRect">
            <a:avLst>
              <a:gd name="adj" fmla="val 4999500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4152796" y="5181599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737" y="5124449"/>
            <a:ext cx="21716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Naan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14737" y="5448300"/>
            <a:ext cx="21716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37DCF2"/>
                </a:solidFill>
                <a:latin typeface="Inter"/>
              </a:rPr>
              <a:t>20 Rs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067373" y="876299"/>
            <a:ext cx="4457588" cy="27622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ectangle 54"/>
          <p:cNvSpPr/>
          <p:nvPr/>
        </p:nvSpPr>
        <p:spPr>
          <a:xfrm>
            <a:off x="7067373" y="876299"/>
            <a:ext cx="4457588" cy="276224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769" y="3046095"/>
            <a:ext cx="228594" cy="19430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524561" y="3028950"/>
            <a:ext cx="129536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FFFFF"/>
                </a:solidFill>
                <a:latin typeface="Inter"/>
              </a:rPr>
              <a:t>Authentic Flavors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19769" y="3295650"/>
            <a:ext cx="415279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Inter"/>
              </a:rPr>
              <a:t>From traditional to contemporary dishes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067373" y="3790949"/>
            <a:ext cx="4457588" cy="27622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Rectangle 59"/>
          <p:cNvSpPr/>
          <p:nvPr/>
        </p:nvSpPr>
        <p:spPr>
          <a:xfrm>
            <a:off x="7067373" y="3790949"/>
            <a:ext cx="4457588" cy="2762249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9769" y="5966459"/>
            <a:ext cx="228594" cy="1828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524561" y="5943600"/>
            <a:ext cx="126679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FFFFF"/>
                </a:solidFill>
                <a:latin typeface="Inter"/>
              </a:rPr>
              <a:t>Fresh &amp; Delicious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19769" y="6210299"/>
            <a:ext cx="415279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FFFFFF"/>
                </a:solidFill>
                <a:latin typeface="Inter"/>
              </a:rPr>
              <a:t>Made with premium ingredients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TextBox 64"/>
          <p:cNvSpPr txBox="1"/>
          <p:nvPr/>
        </p:nvSpPr>
        <p:spPr>
          <a:xfrm>
            <a:off x="11105872" y="6105601"/>
            <a:ext cx="171445" cy="45704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5715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26124"/>
            <a:ext cx="342891" cy="319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0"/>
            <a:ext cx="4295667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 dirty="0">
                <a:solidFill>
                  <a:srgbClr val="FFFFFF"/>
                </a:solidFill>
                <a:latin typeface="Orbitron"/>
              </a:rPr>
              <a:t>🔄 Repeating Actions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0084" y="114300"/>
            <a:ext cx="1981150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For Loop Structure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619250"/>
            <a:ext cx="5733906" cy="1914525"/>
          </a:xfrm>
          <a:prstGeom prst="roundRect">
            <a:avLst>
              <a:gd name="adj" fmla="val 11940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78" y="1908727"/>
            <a:ext cx="266693" cy="144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169" y="1828800"/>
            <a:ext cx="1504912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Loop Structure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76278" y="2257425"/>
            <a:ext cx="5314817" cy="1066799"/>
          </a:xfrm>
          <a:prstGeom prst="roundRect">
            <a:avLst>
              <a:gd name="adj" fmla="val 14285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28674" y="2390774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6B6B"/>
                </a:solidFill>
                <a:latin typeface="Roboto Mono"/>
              </a:rPr>
              <a:t>for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33466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8239" y="2390774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7803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348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66893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B5CEA8"/>
                </a:solidFill>
                <a:latin typeface="Roboto Mono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2140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1685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1230" y="2390774"/>
            <a:ext cx="2095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&lt;=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6022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90795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00339" y="2390774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95587" y="2390774"/>
            <a:ext cx="51433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++) {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1070" y="2667000"/>
            <a:ext cx="154301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DCFE"/>
                </a:solidFill>
                <a:latin typeface="Roboto Mono"/>
              </a:rPr>
              <a:t>total</a:t>
            </a:r>
            <a:r>
              <a:rPr sz="1076" b="0">
                <a:solidFill>
                  <a:srgbClr val="FFFFFF"/>
                </a:solidFill>
                <a:latin typeface="Roboto Mono"/>
              </a:rPr>
              <a:t> </a:t>
            </a:r>
            <a:r>
              <a:rPr sz="1076" b="0">
                <a:solidFill>
                  <a:srgbClr val="D4D4D4"/>
                </a:solidFill>
                <a:latin typeface="Roboto Mono"/>
              </a:rPr>
              <a:t>+=</a:t>
            </a:r>
            <a:r>
              <a:rPr sz="1076" b="0">
                <a:solidFill>
                  <a:srgbClr val="FFFFFF"/>
                </a:solidFill>
                <a:latin typeface="Roboto Mono"/>
              </a:rPr>
              <a:t> </a:t>
            </a:r>
            <a:r>
              <a:rPr sz="1076" b="0">
                <a:solidFill>
                  <a:srgbClr val="9CDCFE"/>
                </a:solidFill>
                <a:latin typeface="Roboto Mono"/>
              </a:rPr>
              <a:t>price</a:t>
            </a:r>
            <a:r>
              <a:rPr sz="107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8674" y="2943225"/>
            <a:ext cx="10477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8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6733" y="3714750"/>
            <a:ext cx="2790755" cy="971550"/>
          </a:xfrm>
          <a:prstGeom prst="roundRect">
            <a:avLst>
              <a:gd name="adj" fmla="val 23529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246998" y="4134485"/>
            <a:ext cx="9715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857228" y="3867149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981050" y="3924299"/>
            <a:ext cx="5714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8219" y="3895724"/>
            <a:ext cx="6857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Initialize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7228" y="4248150"/>
            <a:ext cx="244786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B0B0B0"/>
                </a:solidFill>
                <a:latin typeface="Inter"/>
              </a:rPr>
              <a:t>Start at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609884" y="3714750"/>
            <a:ext cx="2790755" cy="971550"/>
          </a:xfrm>
          <a:prstGeom prst="roundRect">
            <a:avLst>
              <a:gd name="adj" fmla="val 23529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 Same Side Corner Rectangle 31"/>
          <p:cNvSpPr/>
          <p:nvPr/>
        </p:nvSpPr>
        <p:spPr>
          <a:xfrm rot="16200000">
            <a:off x="3190149" y="4134485"/>
            <a:ext cx="9715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3800379" y="3867149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3914677" y="3924299"/>
            <a:ext cx="8572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81370" y="3895724"/>
            <a:ext cx="53338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Check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00379" y="4248150"/>
            <a:ext cx="244786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B0B0B0"/>
                </a:solidFill>
                <a:latin typeface="Inter"/>
              </a:rPr>
              <a:t>Is i ≤ n?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66733" y="4838699"/>
            <a:ext cx="2790755" cy="971550"/>
          </a:xfrm>
          <a:prstGeom prst="roundRect">
            <a:avLst>
              <a:gd name="adj" fmla="val 23529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 Same Side Corner Rectangle 37"/>
          <p:cNvSpPr/>
          <p:nvPr/>
        </p:nvSpPr>
        <p:spPr>
          <a:xfrm rot="16200000">
            <a:off x="246998" y="5258434"/>
            <a:ext cx="9715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ed Rectangle 38"/>
          <p:cNvSpPr/>
          <p:nvPr/>
        </p:nvSpPr>
        <p:spPr>
          <a:xfrm>
            <a:off x="857228" y="499110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962000" y="5048250"/>
            <a:ext cx="8572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8219" y="5019675"/>
            <a:ext cx="66673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Execute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7228" y="5372100"/>
            <a:ext cx="244786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B0B0B0"/>
                </a:solidFill>
                <a:latin typeface="Inter"/>
              </a:rPr>
              <a:t>Run code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609884" y="4838699"/>
            <a:ext cx="2790755" cy="971550"/>
          </a:xfrm>
          <a:prstGeom prst="roundRect">
            <a:avLst>
              <a:gd name="adj" fmla="val 23529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ound Same Side Corner Rectangle 43"/>
          <p:cNvSpPr/>
          <p:nvPr/>
        </p:nvSpPr>
        <p:spPr>
          <a:xfrm rot="16200000">
            <a:off x="3190149" y="5258434"/>
            <a:ext cx="9715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ounded Rectangle 44"/>
          <p:cNvSpPr/>
          <p:nvPr/>
        </p:nvSpPr>
        <p:spPr>
          <a:xfrm>
            <a:off x="3800379" y="4991100"/>
            <a:ext cx="304792" cy="304800"/>
          </a:xfrm>
          <a:prstGeom prst="roundRect">
            <a:avLst>
              <a:gd name="adj" fmla="val 6249375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3905152" y="5048250"/>
            <a:ext cx="8572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81370" y="5019675"/>
            <a:ext cx="83817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Increment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00379" y="5372100"/>
            <a:ext cx="244786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B0B0B0"/>
                </a:solidFill>
                <a:latin typeface="Inter"/>
              </a:rPr>
              <a:t>Add 1 to i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705432" y="952499"/>
            <a:ext cx="4819529" cy="2667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ectangle 49"/>
          <p:cNvSpPr/>
          <p:nvPr/>
        </p:nvSpPr>
        <p:spPr>
          <a:xfrm>
            <a:off x="6705432" y="952499"/>
            <a:ext cx="4819529" cy="2667000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6857828" y="3238500"/>
            <a:ext cx="451473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FFFFF"/>
                </a:solidFill>
                <a:latin typeface="Inter"/>
              </a:rPr>
              <a:t>Loop Flowchart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705432" y="3809999"/>
            <a:ext cx="4819529" cy="2667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Rectangle 52"/>
          <p:cNvSpPr/>
          <p:nvPr/>
        </p:nvSpPr>
        <p:spPr>
          <a:xfrm>
            <a:off x="6705432" y="3809999"/>
            <a:ext cx="4819529" cy="2667000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6857828" y="6095999"/>
            <a:ext cx="451473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FFFFFF"/>
                </a:solidFill>
                <a:latin typeface="Inter"/>
              </a:rPr>
              <a:t>Iteration Process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TextBox 55"/>
          <p:cNvSpPr txBox="1"/>
          <p:nvPr/>
        </p:nvSpPr>
        <p:spPr>
          <a:xfrm>
            <a:off x="11115397" y="6134100"/>
            <a:ext cx="15239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255204"/>
            <a:ext cx="342891" cy="289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2020" y="114300"/>
            <a:ext cx="380990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Orbitron"/>
              </a:rPr>
              <a:t>🎯 Decision Making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4321" y="228600"/>
            <a:ext cx="180017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>
                <a:solidFill>
                  <a:srgbClr val="FFFFFF"/>
                </a:solidFill>
                <a:latin typeface="Inter"/>
              </a:rPr>
              <a:t>if-else Statement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790700"/>
            <a:ext cx="5733906" cy="1600200"/>
          </a:xfrm>
          <a:prstGeom prst="roundRect">
            <a:avLst>
              <a:gd name="adj" fmla="val 14285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79" y="2035913"/>
            <a:ext cx="247643" cy="138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2020" y="1962149"/>
            <a:ext cx="125726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Decision Tree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179" y="2324100"/>
            <a:ext cx="5391015" cy="895350"/>
          </a:xfrm>
          <a:prstGeom prst="roundRect">
            <a:avLst>
              <a:gd name="adj" fmla="val 1702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52476" y="2419349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8694" y="2419349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14417" y="2419349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1605" y="2419349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47823" y="2419349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3071" y="2419349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4041" y="2419349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76478" y="2419349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+=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2696" y="2419349"/>
            <a:ext cx="27621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19389" y="2419349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2476" y="2667000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5882" y="266700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1605" y="2667000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8794" y="2667000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05012" y="266700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0259" y="266700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81230" y="2667000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3666" y="2667000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+=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09884" y="2667000"/>
            <a:ext cx="27621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350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76578" y="266700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2476" y="2914650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5882" y="291465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1605" y="2914650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28794" y="2914650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5012" y="291465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00259" y="291465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81230" y="2914650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3666" y="2914650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+=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09884" y="2914650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90855" y="291465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6733" y="3752849"/>
            <a:ext cx="2485962" cy="381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Rounded Rectangle 40"/>
          <p:cNvSpPr/>
          <p:nvPr/>
        </p:nvSpPr>
        <p:spPr>
          <a:xfrm>
            <a:off x="3266993" y="3543300"/>
            <a:ext cx="533386" cy="438149"/>
          </a:xfrm>
          <a:prstGeom prst="roundRect">
            <a:avLst>
              <a:gd name="adj" fmla="val 34782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389" y="3650932"/>
            <a:ext cx="228594" cy="16573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914677" y="3752849"/>
            <a:ext cx="2485962" cy="38100"/>
          </a:xfrm>
          <a:prstGeom prst="rect">
            <a:avLst/>
          </a:prstGeom>
          <a:gradFill rotWithShape="1">
            <a:gsLst>
              <a:gs pos="0">
                <a:srgbClr val="28A7A8"/>
              </a:gs>
              <a:gs pos="100000">
                <a:srgbClr val="37DCF2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ounded Rectangle 43"/>
          <p:cNvSpPr/>
          <p:nvPr/>
        </p:nvSpPr>
        <p:spPr>
          <a:xfrm>
            <a:off x="666733" y="4133849"/>
            <a:ext cx="2809804" cy="809625"/>
          </a:xfrm>
          <a:prstGeom prst="roundRect">
            <a:avLst>
              <a:gd name="adj" fmla="val 1882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ound Same Side Corner Rectangle 44"/>
          <p:cNvSpPr/>
          <p:nvPr/>
        </p:nvSpPr>
        <p:spPr>
          <a:xfrm rot="16200000">
            <a:off x="327961" y="4472621"/>
            <a:ext cx="8096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29" y="4299379"/>
            <a:ext cx="209544" cy="16424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4872" y="4248150"/>
            <a:ext cx="47623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Item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9129" y="4552949"/>
            <a:ext cx="25431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Inter"/>
              </a:rPr>
              <a:t>Add 300 Rs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590835" y="4133849"/>
            <a:ext cx="2809804" cy="809625"/>
          </a:xfrm>
          <a:prstGeom prst="roundRect">
            <a:avLst>
              <a:gd name="adj" fmla="val 1882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3252063" y="4472621"/>
            <a:ext cx="8096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3231" y="4299379"/>
            <a:ext cx="209544" cy="16424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028974" y="4248150"/>
            <a:ext cx="51433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Item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43231" y="4552949"/>
            <a:ext cx="25431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Inter"/>
              </a:rPr>
              <a:t>Add 350 Rs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66733" y="5067299"/>
            <a:ext cx="2809804" cy="809625"/>
          </a:xfrm>
          <a:prstGeom prst="roundRect">
            <a:avLst>
              <a:gd name="adj" fmla="val 1882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27961" y="5406071"/>
            <a:ext cx="8096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29" y="5223304"/>
            <a:ext cx="209544" cy="16424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04872" y="5181599"/>
            <a:ext cx="51433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Item 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129" y="5467349"/>
            <a:ext cx="25431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37DCF2"/>
                </a:solidFill>
                <a:latin typeface="Inter"/>
              </a:rPr>
              <a:t>Add 80 Rs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590835" y="5067299"/>
            <a:ext cx="2809804" cy="809625"/>
          </a:xfrm>
          <a:prstGeom prst="roundRect">
            <a:avLst>
              <a:gd name="adj" fmla="val 1882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Round Same Side Corner Rectangle 59"/>
          <p:cNvSpPr/>
          <p:nvPr/>
        </p:nvSpPr>
        <p:spPr>
          <a:xfrm rot="16200000">
            <a:off x="3252063" y="5406071"/>
            <a:ext cx="8096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66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231" y="5214808"/>
            <a:ext cx="209544" cy="18123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028974" y="5181599"/>
            <a:ext cx="5429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Invalid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43231" y="5467349"/>
            <a:ext cx="25431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B0B0B0"/>
                </a:solidFill>
                <a:latin typeface="Inter"/>
              </a:rPr>
              <a:t>Show error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05432" y="1162050"/>
            <a:ext cx="4819529" cy="5334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Rectangle 64"/>
          <p:cNvSpPr/>
          <p:nvPr/>
        </p:nvSpPr>
        <p:spPr>
          <a:xfrm>
            <a:off x="6705432" y="1162050"/>
            <a:ext cx="4819529" cy="5334000"/>
          </a:xfrm>
          <a:prstGeom prst="rect">
            <a:avLst/>
          </a:prstGeom>
          <a:gradFill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9" name="Rounded Rectangle 68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0" name="TextBox 69"/>
          <p:cNvSpPr txBox="1"/>
          <p:nvPr/>
        </p:nvSpPr>
        <p:spPr>
          <a:xfrm>
            <a:off x="11086544" y="6134100"/>
            <a:ext cx="171445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Inter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0" y="-17331"/>
            <a:ext cx="12191695" cy="571500"/>
          </a:xfrm>
          <a:prstGeom prst="rect">
            <a:avLst/>
          </a:prstGeom>
          <a:gradFill rotWithShape="1">
            <a:gsLst>
              <a:gs pos="0">
                <a:srgbClr val="37DCF2"/>
              </a:gs>
              <a:gs pos="100000">
                <a:srgbClr val="28A7A8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900"/>
              </a:lnSpc>
            </a:pPr>
            <a:r>
              <a:rPr lang="en-US" b="1" dirty="0" smtClean="0">
                <a:solidFill>
                  <a:srgbClr val="FFFFFF"/>
                </a:solidFill>
                <a:latin typeface="Orbitron"/>
              </a:rPr>
              <a:t>        </a:t>
            </a:r>
            <a:endParaRPr lang="en-US" b="1" dirty="0">
              <a:solidFill>
                <a:srgbClr val="FFFFFF"/>
              </a:solidFill>
              <a:latin typeface="Orbitron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791856" y="3132765"/>
            <a:ext cx="5510084" cy="52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endParaRPr lang="en-US" b="1" dirty="0">
              <a:solidFill>
                <a:srgbClr val="FFFFFF"/>
              </a:solidFill>
              <a:latin typeface="Orbitron"/>
            </a:endParaRPr>
          </a:p>
        </p:txBody>
      </p:sp>
      <p:pic>
        <p:nvPicPr>
          <p:cNvPr id="197" name="Picture 19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981" y="108783"/>
            <a:ext cx="525297" cy="317821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942951" y="-37178"/>
            <a:ext cx="4362340" cy="61093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 dirty="0">
                <a:solidFill>
                  <a:srgbClr val="FFFFFF"/>
                </a:solidFill>
                <a:latin typeface="Orbitron"/>
              </a:rPr>
              <a:t>💻 Working Program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070764" y="73726"/>
            <a:ext cx="2769563" cy="40575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0" dirty="0">
                <a:solidFill>
                  <a:srgbClr val="FFFFFF"/>
                </a:solidFill>
                <a:latin typeface="Inter"/>
              </a:rPr>
              <a:t>The Complete Code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608991" y="678491"/>
            <a:ext cx="8248443" cy="6095264"/>
          </a:xfrm>
          <a:prstGeom prst="roundRect">
            <a:avLst>
              <a:gd name="adj" fmla="val 3940"/>
            </a:avLst>
          </a:prstGeom>
          <a:solidFill>
            <a:srgbClr val="FFFFFF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201" name="Picture 20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78" y="921539"/>
            <a:ext cx="266693" cy="191328"/>
          </a:xfrm>
          <a:prstGeom prst="rect">
            <a:avLst/>
          </a:prstGeom>
        </p:spPr>
      </p:pic>
      <p:sp>
        <p:nvSpPr>
          <p:cNvPr id="202" name="TextBox 201"/>
          <p:cNvSpPr txBox="1"/>
          <p:nvPr/>
        </p:nvSpPr>
        <p:spPr>
          <a:xfrm>
            <a:off x="1209643" y="861590"/>
            <a:ext cx="2552637" cy="38010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 dirty="0">
                <a:solidFill>
                  <a:srgbClr val="FFFFFF"/>
                </a:solidFill>
                <a:latin typeface="Inter"/>
              </a:rPr>
              <a:t>Restaurant Order System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8210344" y="11810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FF5F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4" name="Rounded Rectangle 203"/>
          <p:cNvSpPr/>
          <p:nvPr/>
        </p:nvSpPr>
        <p:spPr>
          <a:xfrm>
            <a:off x="8400839" y="11810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FFBD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5" name="Rounded Rectangle 204"/>
          <p:cNvSpPr/>
          <p:nvPr/>
        </p:nvSpPr>
        <p:spPr>
          <a:xfrm>
            <a:off x="8591335" y="11810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27C9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7" name="TextBox 206"/>
          <p:cNvSpPr txBox="1"/>
          <p:nvPr/>
        </p:nvSpPr>
        <p:spPr>
          <a:xfrm>
            <a:off x="876278" y="1730087"/>
            <a:ext cx="147797" cy="3021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endParaRPr sz="956" b="0" dirty="0">
              <a:solidFill>
                <a:srgbClr val="FF6B6B"/>
              </a:solidFill>
              <a:latin typeface="Roboto Mono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-1595235" y="2279501"/>
            <a:ext cx="81912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CE9178"/>
                </a:solidFill>
                <a:latin typeface="Roboto Mono"/>
              </a:rPr>
              <a:t>"Menu:\n"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-442523" y="4254816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-1827986" y="5594852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-1646696" y="3520596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-1167140" y="3154822"/>
            <a:ext cx="191014" cy="3021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 smtClean="0">
                <a:solidFill>
                  <a:srgbClr val="CE9178"/>
                </a:solidFill>
                <a:latin typeface="Roboto Mono"/>
              </a:rPr>
              <a:t>"</a:t>
            </a:r>
            <a:endParaRPr sz="956" b="0" dirty="0">
              <a:solidFill>
                <a:srgbClr val="CE9178"/>
              </a:solidFill>
              <a:latin typeface="Roboto Mono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-1144671" y="3919536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262" name="TextBox 261"/>
          <p:cNvSpPr txBox="1"/>
          <p:nvPr/>
        </p:nvSpPr>
        <p:spPr>
          <a:xfrm flipH="1">
            <a:off x="-898444" y="3668941"/>
            <a:ext cx="410830" cy="32880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-1559952" y="3628603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-1243816" y="4506085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-367855" y="3486148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-1004700" y="5444979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-1494491" y="4233862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-1479671" y="4761691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-2181614" y="5619750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-2087700" y="4372913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-1006014" y="4533899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-1155845" y="4918904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-637997" y="2871787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-877023" y="4657388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-1199325" y="4912994"/>
            <a:ext cx="6381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-926330" y="4778308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80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-2358428" y="5672137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-835845" y="5310186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5CEA8"/>
                </a:solidFill>
                <a:latin typeface="Roboto Mono"/>
              </a:rPr>
              <a:t>7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1104872" y="6759287"/>
            <a:ext cx="311239" cy="3021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 smtClean="0">
                <a:solidFill>
                  <a:srgbClr val="9CDCFE"/>
                </a:solidFill>
                <a:latin typeface="Roboto Mono"/>
              </a:rPr>
              <a:t>cut</a:t>
            </a:r>
            <a:endParaRPr sz="956" b="0" dirty="0">
              <a:solidFill>
                <a:srgbClr val="9CDCFE"/>
              </a:solidFill>
              <a:latin typeface="Roboto Mono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1562060" y="6810374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838279" y="6745983"/>
            <a:ext cx="224677" cy="32880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 smtClean="0">
                <a:solidFill>
                  <a:srgbClr val="CE9178"/>
                </a:solidFill>
                <a:latin typeface="Roboto Mono"/>
              </a:rPr>
              <a:t> </a:t>
            </a:r>
            <a:r>
              <a:rPr sz="956" b="0" dirty="0">
                <a:solidFill>
                  <a:srgbClr val="CE9178"/>
                </a:solidFill>
                <a:latin typeface="Roboto Mono"/>
              </a:rPr>
              <a:t>"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95567" y="6810374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3571785" y="6810374"/>
            <a:ext cx="45718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124221" y="6810374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4857628" y="6810374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38279" y="7058025"/>
            <a:ext cx="952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358" name="Rounded Rectangle 357"/>
          <p:cNvSpPr/>
          <p:nvPr/>
        </p:nvSpPr>
        <p:spPr>
          <a:xfrm>
            <a:off x="9143771" y="1759497"/>
            <a:ext cx="2381190" cy="866775"/>
          </a:xfrm>
          <a:prstGeom prst="roundRect">
            <a:avLst>
              <a:gd name="adj" fmla="val 2637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9" name="Round Same Side Corner Rectangle 358"/>
          <p:cNvSpPr/>
          <p:nvPr/>
        </p:nvSpPr>
        <p:spPr>
          <a:xfrm rot="16200000">
            <a:off x="8776424" y="2119946"/>
            <a:ext cx="866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0" name="Picture 35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266" y="1941195"/>
            <a:ext cx="228594" cy="194309"/>
          </a:xfrm>
          <a:prstGeom prst="rect">
            <a:avLst/>
          </a:prstGeom>
        </p:spPr>
      </p:pic>
      <p:sp>
        <p:nvSpPr>
          <p:cNvPr id="361" name="TextBox 360"/>
          <p:cNvSpPr txBox="1"/>
          <p:nvPr/>
        </p:nvSpPr>
        <p:spPr>
          <a:xfrm>
            <a:off x="9639059" y="1904999"/>
            <a:ext cx="70483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Headers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9334266" y="2247899"/>
            <a:ext cx="2038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iostream</a:t>
            </a:r>
          </a:p>
        </p:txBody>
      </p:sp>
      <p:sp>
        <p:nvSpPr>
          <p:cNvPr id="363" name="Rounded Rectangle 362"/>
          <p:cNvSpPr/>
          <p:nvPr/>
        </p:nvSpPr>
        <p:spPr>
          <a:xfrm>
            <a:off x="9143771" y="2819399"/>
            <a:ext cx="2381190" cy="866775"/>
          </a:xfrm>
          <a:prstGeom prst="roundRect">
            <a:avLst>
              <a:gd name="adj" fmla="val 2637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4" name="Round Same Side Corner Rectangle 363"/>
          <p:cNvSpPr/>
          <p:nvPr/>
        </p:nvSpPr>
        <p:spPr>
          <a:xfrm rot="16200000">
            <a:off x="8776424" y="3186746"/>
            <a:ext cx="866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5" name="Picture 36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266" y="3012757"/>
            <a:ext cx="228594" cy="165734"/>
          </a:xfrm>
          <a:prstGeom prst="rect">
            <a:avLst/>
          </a:prstGeom>
        </p:spPr>
      </p:pic>
      <p:sp>
        <p:nvSpPr>
          <p:cNvPr id="366" name="TextBox 365"/>
          <p:cNvSpPr txBox="1"/>
          <p:nvPr/>
        </p:nvSpPr>
        <p:spPr>
          <a:xfrm>
            <a:off x="9639059" y="2971800"/>
            <a:ext cx="77150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Variables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9334266" y="3295650"/>
            <a:ext cx="2038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int n, item, total</a:t>
            </a:r>
          </a:p>
        </p:txBody>
      </p:sp>
      <p:sp>
        <p:nvSpPr>
          <p:cNvPr id="368" name="Rounded Rectangle 367"/>
          <p:cNvSpPr/>
          <p:nvPr/>
        </p:nvSpPr>
        <p:spPr>
          <a:xfrm>
            <a:off x="9143771" y="3867149"/>
            <a:ext cx="2381190" cy="866775"/>
          </a:xfrm>
          <a:prstGeom prst="roundRect">
            <a:avLst>
              <a:gd name="adj" fmla="val 2637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9" name="Round Same Side Corner Rectangle 368"/>
          <p:cNvSpPr/>
          <p:nvPr/>
        </p:nvSpPr>
        <p:spPr>
          <a:xfrm rot="16200000">
            <a:off x="8776424" y="4234496"/>
            <a:ext cx="866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0" name="Picture 36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266" y="4044315"/>
            <a:ext cx="228594" cy="217170"/>
          </a:xfrm>
          <a:prstGeom prst="rect">
            <a:avLst/>
          </a:prstGeom>
        </p:spPr>
      </p:pic>
      <p:sp>
        <p:nvSpPr>
          <p:cNvPr id="371" name="TextBox 370"/>
          <p:cNvSpPr txBox="1"/>
          <p:nvPr/>
        </p:nvSpPr>
        <p:spPr>
          <a:xfrm>
            <a:off x="9639059" y="4019549"/>
            <a:ext cx="50481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Loops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9334266" y="4362450"/>
            <a:ext cx="2038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for loop</a:t>
            </a:r>
          </a:p>
        </p:txBody>
      </p:sp>
      <p:sp>
        <p:nvSpPr>
          <p:cNvPr id="373" name="Rounded Rectangle 372"/>
          <p:cNvSpPr/>
          <p:nvPr/>
        </p:nvSpPr>
        <p:spPr>
          <a:xfrm>
            <a:off x="9143771" y="4933950"/>
            <a:ext cx="2381190" cy="866775"/>
          </a:xfrm>
          <a:prstGeom prst="roundRect">
            <a:avLst>
              <a:gd name="adj" fmla="val 26373"/>
            </a:avLst>
          </a:prstGeom>
          <a:solidFill>
            <a:srgbClr val="FFFF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4" name="Round Same Side Corner Rectangle 373"/>
          <p:cNvSpPr/>
          <p:nvPr/>
        </p:nvSpPr>
        <p:spPr>
          <a:xfrm rot="16200000">
            <a:off x="8776424" y="5301297"/>
            <a:ext cx="866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5" name="Picture 374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4266" y="5113019"/>
            <a:ext cx="228594" cy="194309"/>
          </a:xfrm>
          <a:prstGeom prst="rect">
            <a:avLst/>
          </a:prstGeom>
        </p:spPr>
      </p:pic>
      <p:sp>
        <p:nvSpPr>
          <p:cNvPr id="376" name="TextBox 375"/>
          <p:cNvSpPr txBox="1"/>
          <p:nvPr/>
        </p:nvSpPr>
        <p:spPr>
          <a:xfrm>
            <a:off x="9639059" y="5086350"/>
            <a:ext cx="89532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Conditions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9334266" y="5410199"/>
            <a:ext cx="2038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  <a:latin typeface="Inter"/>
              </a:rPr>
              <a:t>if-else</a:t>
            </a:r>
          </a:p>
        </p:txBody>
      </p:sp>
      <p:sp>
        <p:nvSpPr>
          <p:cNvPr id="378" name="TextBox 377"/>
          <p:cNvSpPr txBox="1"/>
          <p:nvPr/>
        </p:nvSpPr>
        <p:spPr>
          <a:xfrm>
            <a:off x="-436472" y="3883314"/>
            <a:ext cx="18097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D4D4D4"/>
                </a:solidFill>
                <a:latin typeface="Roboto Mono"/>
              </a:rPr>
              <a:t>+=</a:t>
            </a:r>
          </a:p>
        </p:txBody>
      </p:sp>
      <p:sp>
        <p:nvSpPr>
          <p:cNvPr id="381" name="Rounded Rectangle 380"/>
          <p:cNvSpPr/>
          <p:nvPr/>
        </p:nvSpPr>
        <p:spPr>
          <a:xfrm>
            <a:off x="10858228" y="6000750"/>
            <a:ext cx="666733" cy="666750"/>
          </a:xfrm>
          <a:prstGeom prst="roundRect">
            <a:avLst>
              <a:gd name="adj" fmla="val 2856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3" name="TextBox 382"/>
          <p:cNvSpPr txBox="1"/>
          <p:nvPr/>
        </p:nvSpPr>
        <p:spPr>
          <a:xfrm flipH="1" flipV="1">
            <a:off x="11030899" y="6115048"/>
            <a:ext cx="341665" cy="45704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 dirty="0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838179" y="1295399"/>
            <a:ext cx="504812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#include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838179" y="1428750"/>
            <a:ext cx="94295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using namespace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1847803" y="1428750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std</a:t>
            </a:r>
          </a:p>
        </p:txBody>
      </p:sp>
      <p:sp>
        <p:nvSpPr>
          <p:cNvPr id="671" name="TextBox 670"/>
          <p:cNvSpPr txBox="1"/>
          <p:nvPr/>
        </p:nvSpPr>
        <p:spPr>
          <a:xfrm>
            <a:off x="2028774" y="14287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672" name="TextBox 671"/>
          <p:cNvSpPr txBox="1"/>
          <p:nvPr/>
        </p:nvSpPr>
        <p:spPr>
          <a:xfrm>
            <a:off x="838179" y="1571625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673" name="TextBox 672"/>
          <p:cNvSpPr txBox="1"/>
          <p:nvPr/>
        </p:nvSpPr>
        <p:spPr>
          <a:xfrm>
            <a:off x="1085822" y="157162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4EC9B0"/>
                </a:solidFill>
                <a:latin typeface="Roboto Mono"/>
              </a:rPr>
              <a:t>main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1342991" y="15716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()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533486" y="15716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838179" y="1704975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677" name="TextBox 676"/>
          <p:cNvSpPr txBox="1"/>
          <p:nvPr/>
        </p:nvSpPr>
        <p:spPr>
          <a:xfrm>
            <a:off x="1085822" y="170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678" name="TextBox 677"/>
          <p:cNvSpPr txBox="1"/>
          <p:nvPr/>
        </p:nvSpPr>
        <p:spPr>
          <a:xfrm>
            <a:off x="1152496" y="170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,</a:t>
            </a:r>
          </a:p>
        </p:txBody>
      </p:sp>
      <p:sp>
        <p:nvSpPr>
          <p:cNvPr id="679" name="TextBox 678"/>
          <p:cNvSpPr txBox="1"/>
          <p:nvPr/>
        </p:nvSpPr>
        <p:spPr>
          <a:xfrm>
            <a:off x="1276318" y="17049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680" name="TextBox 679"/>
          <p:cNvSpPr txBox="1"/>
          <p:nvPr/>
        </p:nvSpPr>
        <p:spPr>
          <a:xfrm>
            <a:off x="1533486" y="170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681" name="TextBox 680"/>
          <p:cNvSpPr txBox="1"/>
          <p:nvPr/>
        </p:nvSpPr>
        <p:spPr>
          <a:xfrm>
            <a:off x="838179" y="1838324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682" name="TextBox 681"/>
          <p:cNvSpPr txBox="1"/>
          <p:nvPr/>
        </p:nvSpPr>
        <p:spPr>
          <a:xfrm>
            <a:off x="1085822" y="1838324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683" name="TextBox 682"/>
          <p:cNvSpPr txBox="1"/>
          <p:nvPr/>
        </p:nvSpPr>
        <p:spPr>
          <a:xfrm>
            <a:off x="1466813" y="18383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684" name="TextBox 683"/>
          <p:cNvSpPr txBox="1"/>
          <p:nvPr/>
        </p:nvSpPr>
        <p:spPr>
          <a:xfrm>
            <a:off x="1590635" y="18383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0</a:t>
            </a:r>
          </a:p>
        </p:txBody>
      </p:sp>
      <p:sp>
        <p:nvSpPr>
          <p:cNvPr id="685" name="TextBox 684"/>
          <p:cNvSpPr txBox="1"/>
          <p:nvPr/>
        </p:nvSpPr>
        <p:spPr>
          <a:xfrm>
            <a:off x="1657308" y="18383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838179" y="19716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687" name="TextBox 686"/>
          <p:cNvSpPr txBox="1"/>
          <p:nvPr/>
        </p:nvSpPr>
        <p:spPr>
          <a:xfrm>
            <a:off x="1152496" y="19716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688" name="TextBox 687"/>
          <p:cNvSpPr txBox="1"/>
          <p:nvPr/>
        </p:nvSpPr>
        <p:spPr>
          <a:xfrm>
            <a:off x="1342991" y="1971725"/>
            <a:ext cx="2505011" cy="22621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 dirty="0">
                <a:solidFill>
                  <a:srgbClr val="CE9178"/>
                </a:solidFill>
                <a:latin typeface="Roboto Mono"/>
              </a:rPr>
              <a:t>"How many items do you want to order? </a:t>
            </a:r>
            <a:r>
              <a:rPr sz="657" b="0" dirty="0" smtClean="0">
                <a:solidFill>
                  <a:srgbClr val="CE9178"/>
                </a:solidFill>
                <a:latin typeface="Roboto Mono"/>
              </a:rPr>
              <a:t>"</a:t>
            </a:r>
            <a:r>
              <a:rPr lang="en-US" sz="657" dirty="0" smtClean="0">
                <a:solidFill>
                  <a:srgbClr val="CE9178"/>
                </a:solidFill>
                <a:latin typeface="Roboto Mono"/>
              </a:rPr>
              <a:t>;</a:t>
            </a:r>
            <a:endParaRPr sz="657" b="0" dirty="0">
              <a:solidFill>
                <a:srgbClr val="CE9178"/>
              </a:solidFill>
              <a:latin typeface="Roboto Mono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838179" y="2114550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cin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1085822" y="21145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&gt;&gt;</a:t>
            </a:r>
          </a:p>
        </p:txBody>
      </p:sp>
      <p:sp>
        <p:nvSpPr>
          <p:cNvPr id="694" name="TextBox 693"/>
          <p:cNvSpPr txBox="1"/>
          <p:nvPr/>
        </p:nvSpPr>
        <p:spPr>
          <a:xfrm>
            <a:off x="1276318" y="21145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695" name="TextBox 694"/>
          <p:cNvSpPr txBox="1"/>
          <p:nvPr/>
        </p:nvSpPr>
        <p:spPr>
          <a:xfrm>
            <a:off x="1342991" y="21145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696" name="TextBox 695"/>
          <p:cNvSpPr txBox="1"/>
          <p:nvPr/>
        </p:nvSpPr>
        <p:spPr>
          <a:xfrm>
            <a:off x="838179" y="224789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697" name="TextBox 696"/>
          <p:cNvSpPr txBox="1"/>
          <p:nvPr/>
        </p:nvSpPr>
        <p:spPr>
          <a:xfrm>
            <a:off x="1152496" y="224789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698" name="TextBox 697"/>
          <p:cNvSpPr txBox="1"/>
          <p:nvPr/>
        </p:nvSpPr>
        <p:spPr>
          <a:xfrm>
            <a:off x="1342991" y="224789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590635" y="22478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838179" y="23812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1152496" y="23812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02" name="TextBox 701"/>
          <p:cNvSpPr txBox="1"/>
          <p:nvPr/>
        </p:nvSpPr>
        <p:spPr>
          <a:xfrm>
            <a:off x="1342991" y="2381250"/>
            <a:ext cx="380990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"Menu"</a:t>
            </a:r>
          </a:p>
        </p:txBody>
      </p:sp>
      <p:sp>
        <p:nvSpPr>
          <p:cNvPr id="703" name="TextBox 702"/>
          <p:cNvSpPr txBox="1"/>
          <p:nvPr/>
        </p:nvSpPr>
        <p:spPr>
          <a:xfrm>
            <a:off x="1781130" y="23812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04" name="TextBox 703"/>
          <p:cNvSpPr txBox="1"/>
          <p:nvPr/>
        </p:nvSpPr>
        <p:spPr>
          <a:xfrm>
            <a:off x="1971625" y="23812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05" name="TextBox 704"/>
          <p:cNvSpPr txBox="1"/>
          <p:nvPr/>
        </p:nvSpPr>
        <p:spPr>
          <a:xfrm>
            <a:off x="2219269" y="23812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06" name="TextBox 705"/>
          <p:cNvSpPr txBox="1"/>
          <p:nvPr/>
        </p:nvSpPr>
        <p:spPr>
          <a:xfrm>
            <a:off x="838179" y="252412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1152496" y="25241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08" name="TextBox 707"/>
          <p:cNvSpPr txBox="1"/>
          <p:nvPr/>
        </p:nvSpPr>
        <p:spPr>
          <a:xfrm>
            <a:off x="1342991" y="2524125"/>
            <a:ext cx="2009724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"1: Anda + Paratha + Chai (300)"</a:t>
            </a:r>
          </a:p>
        </p:txBody>
      </p:sp>
      <p:sp>
        <p:nvSpPr>
          <p:cNvPr id="709" name="TextBox 708"/>
          <p:cNvSpPr txBox="1"/>
          <p:nvPr/>
        </p:nvSpPr>
        <p:spPr>
          <a:xfrm>
            <a:off x="3419389" y="25241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 dirty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10" name="TextBox 709"/>
          <p:cNvSpPr txBox="1"/>
          <p:nvPr/>
        </p:nvSpPr>
        <p:spPr>
          <a:xfrm>
            <a:off x="3600359" y="252412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 dirty="0" err="1">
                <a:solidFill>
                  <a:srgbClr val="9CDCFE"/>
                </a:solidFill>
                <a:latin typeface="Roboto Mono"/>
              </a:rPr>
              <a:t>endl</a:t>
            </a:r>
            <a:endParaRPr sz="657" b="0" dirty="0">
              <a:solidFill>
                <a:srgbClr val="9CDCFE"/>
              </a:solidFill>
              <a:latin typeface="Roboto Mono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3857528" y="25241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 dirty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12" name="TextBox 711"/>
          <p:cNvSpPr txBox="1"/>
          <p:nvPr/>
        </p:nvSpPr>
        <p:spPr>
          <a:xfrm>
            <a:off x="838179" y="26574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13" name="TextBox 712"/>
          <p:cNvSpPr txBox="1"/>
          <p:nvPr/>
        </p:nvSpPr>
        <p:spPr>
          <a:xfrm>
            <a:off x="1152496" y="26574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14" name="TextBox 713"/>
          <p:cNvSpPr txBox="1"/>
          <p:nvPr/>
        </p:nvSpPr>
        <p:spPr>
          <a:xfrm>
            <a:off x="1342991" y="2657475"/>
            <a:ext cx="207639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"2: Chana + Paratha + Chai (350)"</a:t>
            </a:r>
          </a:p>
        </p:txBody>
      </p:sp>
      <p:sp>
        <p:nvSpPr>
          <p:cNvPr id="715" name="TextBox 714"/>
          <p:cNvSpPr txBox="1"/>
          <p:nvPr/>
        </p:nvSpPr>
        <p:spPr>
          <a:xfrm>
            <a:off x="3476538" y="26574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16" name="TextBox 715"/>
          <p:cNvSpPr txBox="1"/>
          <p:nvPr/>
        </p:nvSpPr>
        <p:spPr>
          <a:xfrm>
            <a:off x="3667033" y="26574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17" name="TextBox 716"/>
          <p:cNvSpPr txBox="1"/>
          <p:nvPr/>
        </p:nvSpPr>
        <p:spPr>
          <a:xfrm>
            <a:off x="3924201" y="2657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18" name="TextBox 717"/>
          <p:cNvSpPr txBox="1"/>
          <p:nvPr/>
        </p:nvSpPr>
        <p:spPr>
          <a:xfrm>
            <a:off x="838179" y="279082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19" name="TextBox 718"/>
          <p:cNvSpPr txBox="1"/>
          <p:nvPr/>
        </p:nvSpPr>
        <p:spPr>
          <a:xfrm>
            <a:off x="1152496" y="27908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20" name="TextBox 719"/>
          <p:cNvSpPr txBox="1"/>
          <p:nvPr/>
        </p:nvSpPr>
        <p:spPr>
          <a:xfrm>
            <a:off x="1342991" y="2790824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"3: Chai (80)"</a:t>
            </a:r>
          </a:p>
        </p:txBody>
      </p:sp>
      <p:sp>
        <p:nvSpPr>
          <p:cNvPr id="721" name="TextBox 720"/>
          <p:cNvSpPr txBox="1"/>
          <p:nvPr/>
        </p:nvSpPr>
        <p:spPr>
          <a:xfrm>
            <a:off x="2285942" y="27908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22" name="TextBox 721"/>
          <p:cNvSpPr txBox="1"/>
          <p:nvPr/>
        </p:nvSpPr>
        <p:spPr>
          <a:xfrm>
            <a:off x="2476438" y="279082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23" name="TextBox 722"/>
          <p:cNvSpPr txBox="1"/>
          <p:nvPr/>
        </p:nvSpPr>
        <p:spPr>
          <a:xfrm>
            <a:off x="2724081" y="27908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24" name="TextBox 723"/>
          <p:cNvSpPr txBox="1"/>
          <p:nvPr/>
        </p:nvSpPr>
        <p:spPr>
          <a:xfrm>
            <a:off x="838179" y="293369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25" name="TextBox 724"/>
          <p:cNvSpPr txBox="1"/>
          <p:nvPr/>
        </p:nvSpPr>
        <p:spPr>
          <a:xfrm>
            <a:off x="1152496" y="293369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26" name="TextBox 725"/>
          <p:cNvSpPr txBox="1"/>
          <p:nvPr/>
        </p:nvSpPr>
        <p:spPr>
          <a:xfrm>
            <a:off x="1342991" y="2933699"/>
            <a:ext cx="144776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"4: Beef Karahi (1800)"</a:t>
            </a:r>
          </a:p>
        </p:txBody>
      </p:sp>
      <p:sp>
        <p:nvSpPr>
          <p:cNvPr id="727" name="TextBox 726"/>
          <p:cNvSpPr txBox="1"/>
          <p:nvPr/>
        </p:nvSpPr>
        <p:spPr>
          <a:xfrm>
            <a:off x="2847903" y="293369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28" name="TextBox 727"/>
          <p:cNvSpPr txBox="1"/>
          <p:nvPr/>
        </p:nvSpPr>
        <p:spPr>
          <a:xfrm>
            <a:off x="3038399" y="293369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29" name="TextBox 728"/>
          <p:cNvSpPr txBox="1"/>
          <p:nvPr/>
        </p:nvSpPr>
        <p:spPr>
          <a:xfrm>
            <a:off x="3286042" y="2933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30" name="TextBox 729"/>
          <p:cNvSpPr txBox="1"/>
          <p:nvPr/>
        </p:nvSpPr>
        <p:spPr>
          <a:xfrm>
            <a:off x="838179" y="30670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31" name="TextBox 730"/>
          <p:cNvSpPr txBox="1"/>
          <p:nvPr/>
        </p:nvSpPr>
        <p:spPr>
          <a:xfrm>
            <a:off x="1152496" y="30670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32" name="TextBox 731"/>
          <p:cNvSpPr txBox="1"/>
          <p:nvPr/>
        </p:nvSpPr>
        <p:spPr>
          <a:xfrm>
            <a:off x="1342991" y="3067050"/>
            <a:ext cx="163825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"5: Chicken Karahi (1200)"</a:t>
            </a:r>
          </a:p>
        </p:txBody>
      </p:sp>
      <p:sp>
        <p:nvSpPr>
          <p:cNvPr id="733" name="TextBox 732"/>
          <p:cNvSpPr txBox="1"/>
          <p:nvPr/>
        </p:nvSpPr>
        <p:spPr>
          <a:xfrm>
            <a:off x="3038399" y="30670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34" name="TextBox 733"/>
          <p:cNvSpPr txBox="1"/>
          <p:nvPr/>
        </p:nvSpPr>
        <p:spPr>
          <a:xfrm>
            <a:off x="3228894" y="30670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35" name="TextBox 734"/>
          <p:cNvSpPr txBox="1"/>
          <p:nvPr/>
        </p:nvSpPr>
        <p:spPr>
          <a:xfrm>
            <a:off x="3476538" y="30670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36" name="TextBox 735"/>
          <p:cNvSpPr txBox="1"/>
          <p:nvPr/>
        </p:nvSpPr>
        <p:spPr>
          <a:xfrm>
            <a:off x="838179" y="320040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37" name="TextBox 736"/>
          <p:cNvSpPr txBox="1"/>
          <p:nvPr/>
        </p:nvSpPr>
        <p:spPr>
          <a:xfrm>
            <a:off x="1152496" y="32004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38" name="TextBox 737"/>
          <p:cNvSpPr txBox="1"/>
          <p:nvPr/>
        </p:nvSpPr>
        <p:spPr>
          <a:xfrm>
            <a:off x="1342991" y="3200400"/>
            <a:ext cx="125726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"6: Cold Drink (80)"</a:t>
            </a:r>
          </a:p>
        </p:txBody>
      </p:sp>
      <p:sp>
        <p:nvSpPr>
          <p:cNvPr id="739" name="TextBox 738"/>
          <p:cNvSpPr txBox="1"/>
          <p:nvPr/>
        </p:nvSpPr>
        <p:spPr>
          <a:xfrm>
            <a:off x="2657408" y="32004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40" name="TextBox 739"/>
          <p:cNvSpPr txBox="1"/>
          <p:nvPr/>
        </p:nvSpPr>
        <p:spPr>
          <a:xfrm>
            <a:off x="2847903" y="320040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41" name="TextBox 740"/>
          <p:cNvSpPr txBox="1"/>
          <p:nvPr/>
        </p:nvSpPr>
        <p:spPr>
          <a:xfrm>
            <a:off x="3105072" y="3200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838179" y="333374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1152496" y="333374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44" name="TextBox 743"/>
          <p:cNvSpPr txBox="1"/>
          <p:nvPr/>
        </p:nvSpPr>
        <p:spPr>
          <a:xfrm>
            <a:off x="1342991" y="3333749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"7: Roti (10)"</a:t>
            </a:r>
          </a:p>
        </p:txBody>
      </p:sp>
      <p:sp>
        <p:nvSpPr>
          <p:cNvPr id="745" name="TextBox 744"/>
          <p:cNvSpPr txBox="1"/>
          <p:nvPr/>
        </p:nvSpPr>
        <p:spPr>
          <a:xfrm>
            <a:off x="2285942" y="333374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46" name="TextBox 745"/>
          <p:cNvSpPr txBox="1"/>
          <p:nvPr/>
        </p:nvSpPr>
        <p:spPr>
          <a:xfrm>
            <a:off x="2476438" y="333374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47" name="TextBox 746"/>
          <p:cNvSpPr txBox="1"/>
          <p:nvPr/>
        </p:nvSpPr>
        <p:spPr>
          <a:xfrm>
            <a:off x="2724081" y="33337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48" name="TextBox 747"/>
          <p:cNvSpPr txBox="1"/>
          <p:nvPr/>
        </p:nvSpPr>
        <p:spPr>
          <a:xfrm>
            <a:off x="838179" y="347662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49" name="TextBox 748"/>
          <p:cNvSpPr txBox="1"/>
          <p:nvPr/>
        </p:nvSpPr>
        <p:spPr>
          <a:xfrm>
            <a:off x="1152496" y="34766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50" name="TextBox 749"/>
          <p:cNvSpPr txBox="1"/>
          <p:nvPr/>
        </p:nvSpPr>
        <p:spPr>
          <a:xfrm>
            <a:off x="1342991" y="3476624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"8: Naan (20)"</a:t>
            </a:r>
          </a:p>
        </p:txBody>
      </p:sp>
      <p:sp>
        <p:nvSpPr>
          <p:cNvPr id="751" name="TextBox 750"/>
          <p:cNvSpPr txBox="1"/>
          <p:nvPr/>
        </p:nvSpPr>
        <p:spPr>
          <a:xfrm>
            <a:off x="2285942" y="34766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 dirty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52" name="TextBox 751"/>
          <p:cNvSpPr txBox="1"/>
          <p:nvPr/>
        </p:nvSpPr>
        <p:spPr>
          <a:xfrm>
            <a:off x="2476438" y="347662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753" name="TextBox 752"/>
          <p:cNvSpPr txBox="1"/>
          <p:nvPr/>
        </p:nvSpPr>
        <p:spPr>
          <a:xfrm>
            <a:off x="2724081" y="3476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54" name="TextBox 753"/>
          <p:cNvSpPr txBox="1"/>
          <p:nvPr/>
        </p:nvSpPr>
        <p:spPr>
          <a:xfrm>
            <a:off x="838179" y="3609975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for</a:t>
            </a:r>
          </a:p>
        </p:txBody>
      </p:sp>
      <p:sp>
        <p:nvSpPr>
          <p:cNvPr id="755" name="TextBox 754"/>
          <p:cNvSpPr txBox="1"/>
          <p:nvPr/>
        </p:nvSpPr>
        <p:spPr>
          <a:xfrm>
            <a:off x="1028674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756" name="TextBox 755"/>
          <p:cNvSpPr txBox="1"/>
          <p:nvPr/>
        </p:nvSpPr>
        <p:spPr>
          <a:xfrm>
            <a:off x="1085822" y="3609975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int</a:t>
            </a:r>
          </a:p>
        </p:txBody>
      </p:sp>
      <p:sp>
        <p:nvSpPr>
          <p:cNvPr id="757" name="TextBox 756"/>
          <p:cNvSpPr txBox="1"/>
          <p:nvPr/>
        </p:nvSpPr>
        <p:spPr>
          <a:xfrm>
            <a:off x="1342991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758" name="TextBox 757"/>
          <p:cNvSpPr txBox="1"/>
          <p:nvPr/>
        </p:nvSpPr>
        <p:spPr>
          <a:xfrm>
            <a:off x="1466813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759" name="TextBox 758"/>
          <p:cNvSpPr txBox="1"/>
          <p:nvPr/>
        </p:nvSpPr>
        <p:spPr>
          <a:xfrm>
            <a:off x="1590635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1</a:t>
            </a:r>
          </a:p>
        </p:txBody>
      </p:sp>
      <p:sp>
        <p:nvSpPr>
          <p:cNvPr id="760" name="TextBox 759"/>
          <p:cNvSpPr txBox="1"/>
          <p:nvPr/>
        </p:nvSpPr>
        <p:spPr>
          <a:xfrm>
            <a:off x="1657308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61" name="TextBox 760"/>
          <p:cNvSpPr txBox="1"/>
          <p:nvPr/>
        </p:nvSpPr>
        <p:spPr>
          <a:xfrm>
            <a:off x="1781130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762" name="TextBox 761"/>
          <p:cNvSpPr txBox="1"/>
          <p:nvPr/>
        </p:nvSpPr>
        <p:spPr>
          <a:xfrm>
            <a:off x="1904952" y="36099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&lt;=</a:t>
            </a:r>
          </a:p>
        </p:txBody>
      </p:sp>
      <p:sp>
        <p:nvSpPr>
          <p:cNvPr id="763" name="TextBox 762"/>
          <p:cNvSpPr txBox="1"/>
          <p:nvPr/>
        </p:nvSpPr>
        <p:spPr>
          <a:xfrm>
            <a:off x="2095447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n</a:t>
            </a:r>
          </a:p>
        </p:txBody>
      </p:sp>
      <p:sp>
        <p:nvSpPr>
          <p:cNvPr id="764" name="TextBox 763"/>
          <p:cNvSpPr txBox="1"/>
          <p:nvPr/>
        </p:nvSpPr>
        <p:spPr>
          <a:xfrm>
            <a:off x="2162120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65" name="TextBox 764"/>
          <p:cNvSpPr txBox="1"/>
          <p:nvPr/>
        </p:nvSpPr>
        <p:spPr>
          <a:xfrm>
            <a:off x="2285942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766" name="TextBox 765"/>
          <p:cNvSpPr txBox="1"/>
          <p:nvPr/>
        </p:nvSpPr>
        <p:spPr>
          <a:xfrm>
            <a:off x="2352616" y="36099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++</a:t>
            </a:r>
          </a:p>
        </p:txBody>
      </p:sp>
      <p:sp>
        <p:nvSpPr>
          <p:cNvPr id="767" name="TextBox 766"/>
          <p:cNvSpPr txBox="1"/>
          <p:nvPr/>
        </p:nvSpPr>
        <p:spPr>
          <a:xfrm>
            <a:off x="2476438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768" name="TextBox 767"/>
          <p:cNvSpPr txBox="1"/>
          <p:nvPr/>
        </p:nvSpPr>
        <p:spPr>
          <a:xfrm>
            <a:off x="2600259" y="3609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769" name="TextBox 768"/>
          <p:cNvSpPr txBox="1"/>
          <p:nvPr/>
        </p:nvSpPr>
        <p:spPr>
          <a:xfrm>
            <a:off x="838179" y="374332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770" name="TextBox 769"/>
          <p:cNvSpPr txBox="1"/>
          <p:nvPr/>
        </p:nvSpPr>
        <p:spPr>
          <a:xfrm>
            <a:off x="1152496" y="37433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71" name="TextBox 770"/>
          <p:cNvSpPr txBox="1"/>
          <p:nvPr/>
        </p:nvSpPr>
        <p:spPr>
          <a:xfrm>
            <a:off x="1342991" y="3743325"/>
            <a:ext cx="1381090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"\nEnter item number "</a:t>
            </a:r>
          </a:p>
        </p:txBody>
      </p:sp>
      <p:sp>
        <p:nvSpPr>
          <p:cNvPr id="772" name="TextBox 771"/>
          <p:cNvSpPr txBox="1"/>
          <p:nvPr/>
        </p:nvSpPr>
        <p:spPr>
          <a:xfrm>
            <a:off x="2790755" y="37433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73" name="TextBox 772"/>
          <p:cNvSpPr txBox="1"/>
          <p:nvPr/>
        </p:nvSpPr>
        <p:spPr>
          <a:xfrm>
            <a:off x="2971725" y="37433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</a:t>
            </a:r>
          </a:p>
        </p:txBody>
      </p:sp>
      <p:sp>
        <p:nvSpPr>
          <p:cNvPr id="774" name="TextBox 773"/>
          <p:cNvSpPr txBox="1"/>
          <p:nvPr/>
        </p:nvSpPr>
        <p:spPr>
          <a:xfrm>
            <a:off x="3105072" y="374332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775" name="TextBox 774"/>
          <p:cNvSpPr txBox="1"/>
          <p:nvPr/>
        </p:nvSpPr>
        <p:spPr>
          <a:xfrm>
            <a:off x="3295567" y="374332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": "</a:t>
            </a:r>
          </a:p>
        </p:txBody>
      </p:sp>
      <p:sp>
        <p:nvSpPr>
          <p:cNvPr id="776" name="TextBox 775"/>
          <p:cNvSpPr txBox="1"/>
          <p:nvPr/>
        </p:nvSpPr>
        <p:spPr>
          <a:xfrm>
            <a:off x="3543211" y="37433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77" name="TextBox 776"/>
          <p:cNvSpPr txBox="1"/>
          <p:nvPr/>
        </p:nvSpPr>
        <p:spPr>
          <a:xfrm>
            <a:off x="838179" y="3886200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cin</a:t>
            </a:r>
          </a:p>
        </p:txBody>
      </p:sp>
      <p:sp>
        <p:nvSpPr>
          <p:cNvPr id="778" name="TextBox 777"/>
          <p:cNvSpPr txBox="1"/>
          <p:nvPr/>
        </p:nvSpPr>
        <p:spPr>
          <a:xfrm>
            <a:off x="1085822" y="38862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&gt;&gt;</a:t>
            </a:r>
          </a:p>
        </p:txBody>
      </p:sp>
      <p:sp>
        <p:nvSpPr>
          <p:cNvPr id="779" name="TextBox 778"/>
          <p:cNvSpPr txBox="1"/>
          <p:nvPr/>
        </p:nvSpPr>
        <p:spPr>
          <a:xfrm>
            <a:off x="1276318" y="388620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780" name="TextBox 779"/>
          <p:cNvSpPr txBox="1"/>
          <p:nvPr/>
        </p:nvSpPr>
        <p:spPr>
          <a:xfrm>
            <a:off x="1533486" y="38862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81" name="TextBox 780"/>
          <p:cNvSpPr txBox="1"/>
          <p:nvPr/>
        </p:nvSpPr>
        <p:spPr>
          <a:xfrm>
            <a:off x="838179" y="401954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if</a:t>
            </a:r>
          </a:p>
        </p:txBody>
      </p:sp>
      <p:sp>
        <p:nvSpPr>
          <p:cNvPr id="782" name="TextBox 781"/>
          <p:cNvSpPr txBox="1"/>
          <p:nvPr/>
        </p:nvSpPr>
        <p:spPr>
          <a:xfrm>
            <a:off x="1028674" y="4019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783" name="TextBox 782"/>
          <p:cNvSpPr txBox="1"/>
          <p:nvPr/>
        </p:nvSpPr>
        <p:spPr>
          <a:xfrm>
            <a:off x="1085822" y="401954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784" name="TextBox 783"/>
          <p:cNvSpPr txBox="1"/>
          <p:nvPr/>
        </p:nvSpPr>
        <p:spPr>
          <a:xfrm>
            <a:off x="1400139" y="401954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785" name="TextBox 784"/>
          <p:cNvSpPr txBox="1"/>
          <p:nvPr/>
        </p:nvSpPr>
        <p:spPr>
          <a:xfrm>
            <a:off x="1590635" y="4019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1</a:t>
            </a:r>
          </a:p>
        </p:txBody>
      </p:sp>
      <p:sp>
        <p:nvSpPr>
          <p:cNvPr id="786" name="TextBox 785"/>
          <p:cNvSpPr txBox="1"/>
          <p:nvPr/>
        </p:nvSpPr>
        <p:spPr>
          <a:xfrm>
            <a:off x="1657308" y="4019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787" name="TextBox 786"/>
          <p:cNvSpPr txBox="1"/>
          <p:nvPr/>
        </p:nvSpPr>
        <p:spPr>
          <a:xfrm>
            <a:off x="1781130" y="4019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788" name="TextBox 787"/>
          <p:cNvSpPr txBox="1"/>
          <p:nvPr/>
        </p:nvSpPr>
        <p:spPr>
          <a:xfrm>
            <a:off x="838179" y="4152899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789" name="TextBox 788"/>
          <p:cNvSpPr txBox="1"/>
          <p:nvPr/>
        </p:nvSpPr>
        <p:spPr>
          <a:xfrm>
            <a:off x="1219169" y="41528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790" name="TextBox 789"/>
          <p:cNvSpPr txBox="1"/>
          <p:nvPr/>
        </p:nvSpPr>
        <p:spPr>
          <a:xfrm>
            <a:off x="1342991" y="4152899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791" name="TextBox 790"/>
          <p:cNvSpPr txBox="1"/>
          <p:nvPr/>
        </p:nvSpPr>
        <p:spPr>
          <a:xfrm>
            <a:off x="1714457" y="41528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1847803" y="4152899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300</a:t>
            </a:r>
          </a:p>
        </p:txBody>
      </p:sp>
      <p:sp>
        <p:nvSpPr>
          <p:cNvPr id="793" name="TextBox 792"/>
          <p:cNvSpPr txBox="1"/>
          <p:nvPr/>
        </p:nvSpPr>
        <p:spPr>
          <a:xfrm>
            <a:off x="2038299" y="41528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794" name="TextBox 793"/>
          <p:cNvSpPr txBox="1"/>
          <p:nvPr/>
        </p:nvSpPr>
        <p:spPr>
          <a:xfrm>
            <a:off x="838179" y="42957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795" name="TextBox 794"/>
          <p:cNvSpPr txBox="1"/>
          <p:nvPr/>
        </p:nvSpPr>
        <p:spPr>
          <a:xfrm>
            <a:off x="962000" y="4295774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796" name="TextBox 795"/>
          <p:cNvSpPr txBox="1"/>
          <p:nvPr/>
        </p:nvSpPr>
        <p:spPr>
          <a:xfrm>
            <a:off x="1466813" y="42957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797" name="TextBox 796"/>
          <p:cNvSpPr txBox="1"/>
          <p:nvPr/>
        </p:nvSpPr>
        <p:spPr>
          <a:xfrm>
            <a:off x="1533486" y="429577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798" name="TextBox 797"/>
          <p:cNvSpPr txBox="1"/>
          <p:nvPr/>
        </p:nvSpPr>
        <p:spPr>
          <a:xfrm>
            <a:off x="1847803" y="429577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799" name="TextBox 798"/>
          <p:cNvSpPr txBox="1"/>
          <p:nvPr/>
        </p:nvSpPr>
        <p:spPr>
          <a:xfrm>
            <a:off x="2028774" y="42957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2</a:t>
            </a:r>
          </a:p>
        </p:txBody>
      </p:sp>
      <p:sp>
        <p:nvSpPr>
          <p:cNvPr id="800" name="TextBox 799"/>
          <p:cNvSpPr txBox="1"/>
          <p:nvPr/>
        </p:nvSpPr>
        <p:spPr>
          <a:xfrm>
            <a:off x="2095447" y="42957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01" name="TextBox 800"/>
          <p:cNvSpPr txBox="1"/>
          <p:nvPr/>
        </p:nvSpPr>
        <p:spPr>
          <a:xfrm>
            <a:off x="2219269" y="42957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02" name="TextBox 801"/>
          <p:cNvSpPr txBox="1"/>
          <p:nvPr/>
        </p:nvSpPr>
        <p:spPr>
          <a:xfrm>
            <a:off x="838179" y="442912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03" name="TextBox 802"/>
          <p:cNvSpPr txBox="1"/>
          <p:nvPr/>
        </p:nvSpPr>
        <p:spPr>
          <a:xfrm>
            <a:off x="1219169" y="44291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04" name="TextBox 803"/>
          <p:cNvSpPr txBox="1"/>
          <p:nvPr/>
        </p:nvSpPr>
        <p:spPr>
          <a:xfrm>
            <a:off x="1342991" y="442912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05" name="TextBox 804"/>
          <p:cNvSpPr txBox="1"/>
          <p:nvPr/>
        </p:nvSpPr>
        <p:spPr>
          <a:xfrm>
            <a:off x="1714457" y="44291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06" name="TextBox 805"/>
          <p:cNvSpPr txBox="1"/>
          <p:nvPr/>
        </p:nvSpPr>
        <p:spPr>
          <a:xfrm>
            <a:off x="1847803" y="4429125"/>
            <a:ext cx="190495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350</a:t>
            </a:r>
          </a:p>
        </p:txBody>
      </p:sp>
      <p:sp>
        <p:nvSpPr>
          <p:cNvPr id="807" name="TextBox 806"/>
          <p:cNvSpPr txBox="1"/>
          <p:nvPr/>
        </p:nvSpPr>
        <p:spPr>
          <a:xfrm>
            <a:off x="2038299" y="44291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08" name="TextBox 807"/>
          <p:cNvSpPr txBox="1"/>
          <p:nvPr/>
        </p:nvSpPr>
        <p:spPr>
          <a:xfrm>
            <a:off x="838179" y="4562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09" name="TextBox 808"/>
          <p:cNvSpPr txBox="1"/>
          <p:nvPr/>
        </p:nvSpPr>
        <p:spPr>
          <a:xfrm>
            <a:off x="962000" y="4562475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10" name="TextBox 809"/>
          <p:cNvSpPr txBox="1"/>
          <p:nvPr/>
        </p:nvSpPr>
        <p:spPr>
          <a:xfrm>
            <a:off x="1466813" y="4562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11" name="TextBox 810"/>
          <p:cNvSpPr txBox="1"/>
          <p:nvPr/>
        </p:nvSpPr>
        <p:spPr>
          <a:xfrm>
            <a:off x="1533486" y="45624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12" name="TextBox 811"/>
          <p:cNvSpPr txBox="1"/>
          <p:nvPr/>
        </p:nvSpPr>
        <p:spPr>
          <a:xfrm>
            <a:off x="1847803" y="45624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13" name="TextBox 812"/>
          <p:cNvSpPr txBox="1"/>
          <p:nvPr/>
        </p:nvSpPr>
        <p:spPr>
          <a:xfrm>
            <a:off x="2028774" y="4562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3</a:t>
            </a:r>
          </a:p>
        </p:txBody>
      </p:sp>
      <p:sp>
        <p:nvSpPr>
          <p:cNvPr id="814" name="TextBox 813"/>
          <p:cNvSpPr txBox="1"/>
          <p:nvPr/>
        </p:nvSpPr>
        <p:spPr>
          <a:xfrm>
            <a:off x="2095447" y="4562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15" name="TextBox 814"/>
          <p:cNvSpPr txBox="1"/>
          <p:nvPr/>
        </p:nvSpPr>
        <p:spPr>
          <a:xfrm>
            <a:off x="2219269" y="45624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16" name="TextBox 815"/>
          <p:cNvSpPr txBox="1"/>
          <p:nvPr/>
        </p:nvSpPr>
        <p:spPr>
          <a:xfrm>
            <a:off x="838179" y="4695824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17" name="TextBox 816"/>
          <p:cNvSpPr txBox="1"/>
          <p:nvPr/>
        </p:nvSpPr>
        <p:spPr>
          <a:xfrm>
            <a:off x="1219169" y="46958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18" name="TextBox 817"/>
          <p:cNvSpPr txBox="1"/>
          <p:nvPr/>
        </p:nvSpPr>
        <p:spPr>
          <a:xfrm>
            <a:off x="1342991" y="4695824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19" name="TextBox 818"/>
          <p:cNvSpPr txBox="1"/>
          <p:nvPr/>
        </p:nvSpPr>
        <p:spPr>
          <a:xfrm>
            <a:off x="1714457" y="46958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20" name="TextBox 819"/>
          <p:cNvSpPr txBox="1"/>
          <p:nvPr/>
        </p:nvSpPr>
        <p:spPr>
          <a:xfrm>
            <a:off x="1847803" y="46958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80</a:t>
            </a:r>
          </a:p>
        </p:txBody>
      </p:sp>
      <p:sp>
        <p:nvSpPr>
          <p:cNvPr id="821" name="TextBox 820"/>
          <p:cNvSpPr txBox="1"/>
          <p:nvPr/>
        </p:nvSpPr>
        <p:spPr>
          <a:xfrm>
            <a:off x="1971625" y="46958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22" name="TextBox 821"/>
          <p:cNvSpPr txBox="1"/>
          <p:nvPr/>
        </p:nvSpPr>
        <p:spPr>
          <a:xfrm>
            <a:off x="838179" y="4838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23" name="TextBox 822"/>
          <p:cNvSpPr txBox="1"/>
          <p:nvPr/>
        </p:nvSpPr>
        <p:spPr>
          <a:xfrm>
            <a:off x="962000" y="4838699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24" name="TextBox 823"/>
          <p:cNvSpPr txBox="1"/>
          <p:nvPr/>
        </p:nvSpPr>
        <p:spPr>
          <a:xfrm>
            <a:off x="1466813" y="4838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25" name="TextBox 824"/>
          <p:cNvSpPr txBox="1"/>
          <p:nvPr/>
        </p:nvSpPr>
        <p:spPr>
          <a:xfrm>
            <a:off x="1533486" y="483869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26" name="TextBox 825"/>
          <p:cNvSpPr txBox="1"/>
          <p:nvPr/>
        </p:nvSpPr>
        <p:spPr>
          <a:xfrm>
            <a:off x="1847803" y="483869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27" name="TextBox 826"/>
          <p:cNvSpPr txBox="1"/>
          <p:nvPr/>
        </p:nvSpPr>
        <p:spPr>
          <a:xfrm>
            <a:off x="2028774" y="4838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4</a:t>
            </a:r>
          </a:p>
        </p:txBody>
      </p:sp>
      <p:sp>
        <p:nvSpPr>
          <p:cNvPr id="828" name="TextBox 827"/>
          <p:cNvSpPr txBox="1"/>
          <p:nvPr/>
        </p:nvSpPr>
        <p:spPr>
          <a:xfrm>
            <a:off x="2095447" y="4838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29" name="TextBox 828"/>
          <p:cNvSpPr txBox="1"/>
          <p:nvPr/>
        </p:nvSpPr>
        <p:spPr>
          <a:xfrm>
            <a:off x="2219269" y="483869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30" name="TextBox 829"/>
          <p:cNvSpPr txBox="1"/>
          <p:nvPr/>
        </p:nvSpPr>
        <p:spPr>
          <a:xfrm>
            <a:off x="838179" y="497205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1219169" y="49720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32" name="TextBox 831"/>
          <p:cNvSpPr txBox="1"/>
          <p:nvPr/>
        </p:nvSpPr>
        <p:spPr>
          <a:xfrm>
            <a:off x="1342991" y="497205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33" name="TextBox 832"/>
          <p:cNvSpPr txBox="1"/>
          <p:nvPr/>
        </p:nvSpPr>
        <p:spPr>
          <a:xfrm>
            <a:off x="1714457" y="49720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34" name="TextBox 833"/>
          <p:cNvSpPr txBox="1"/>
          <p:nvPr/>
        </p:nvSpPr>
        <p:spPr>
          <a:xfrm>
            <a:off x="1847803" y="49720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1800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2095447" y="49720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36" name="TextBox 835"/>
          <p:cNvSpPr txBox="1"/>
          <p:nvPr/>
        </p:nvSpPr>
        <p:spPr>
          <a:xfrm>
            <a:off x="838179" y="5105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37" name="TextBox 836"/>
          <p:cNvSpPr txBox="1"/>
          <p:nvPr/>
        </p:nvSpPr>
        <p:spPr>
          <a:xfrm>
            <a:off x="962000" y="5105400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38" name="TextBox 837"/>
          <p:cNvSpPr txBox="1"/>
          <p:nvPr/>
        </p:nvSpPr>
        <p:spPr>
          <a:xfrm>
            <a:off x="1466813" y="5105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39" name="TextBox 838"/>
          <p:cNvSpPr txBox="1"/>
          <p:nvPr/>
        </p:nvSpPr>
        <p:spPr>
          <a:xfrm>
            <a:off x="1533486" y="510540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40" name="TextBox 839"/>
          <p:cNvSpPr txBox="1"/>
          <p:nvPr/>
        </p:nvSpPr>
        <p:spPr>
          <a:xfrm>
            <a:off x="1847803" y="51054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41" name="TextBox 840"/>
          <p:cNvSpPr txBox="1"/>
          <p:nvPr/>
        </p:nvSpPr>
        <p:spPr>
          <a:xfrm>
            <a:off x="2028774" y="5105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5</a:t>
            </a:r>
          </a:p>
        </p:txBody>
      </p:sp>
      <p:sp>
        <p:nvSpPr>
          <p:cNvPr id="842" name="TextBox 841"/>
          <p:cNvSpPr txBox="1"/>
          <p:nvPr/>
        </p:nvSpPr>
        <p:spPr>
          <a:xfrm>
            <a:off x="2095447" y="5105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2219269" y="51054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44" name="TextBox 843"/>
          <p:cNvSpPr txBox="1"/>
          <p:nvPr/>
        </p:nvSpPr>
        <p:spPr>
          <a:xfrm>
            <a:off x="838179" y="524827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45" name="TextBox 844"/>
          <p:cNvSpPr txBox="1"/>
          <p:nvPr/>
        </p:nvSpPr>
        <p:spPr>
          <a:xfrm>
            <a:off x="1219169" y="52482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46" name="TextBox 845"/>
          <p:cNvSpPr txBox="1"/>
          <p:nvPr/>
        </p:nvSpPr>
        <p:spPr>
          <a:xfrm>
            <a:off x="1342991" y="524827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47" name="TextBox 846"/>
          <p:cNvSpPr txBox="1"/>
          <p:nvPr/>
        </p:nvSpPr>
        <p:spPr>
          <a:xfrm>
            <a:off x="1714457" y="52482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48" name="TextBox 847"/>
          <p:cNvSpPr txBox="1"/>
          <p:nvPr/>
        </p:nvSpPr>
        <p:spPr>
          <a:xfrm>
            <a:off x="1847803" y="52482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1200</a:t>
            </a:r>
          </a:p>
        </p:txBody>
      </p:sp>
      <p:sp>
        <p:nvSpPr>
          <p:cNvPr id="849" name="TextBox 848"/>
          <p:cNvSpPr txBox="1"/>
          <p:nvPr/>
        </p:nvSpPr>
        <p:spPr>
          <a:xfrm>
            <a:off x="2095447" y="52482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50" name="TextBox 849"/>
          <p:cNvSpPr txBox="1"/>
          <p:nvPr/>
        </p:nvSpPr>
        <p:spPr>
          <a:xfrm>
            <a:off x="838179" y="5381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51" name="TextBox 850"/>
          <p:cNvSpPr txBox="1"/>
          <p:nvPr/>
        </p:nvSpPr>
        <p:spPr>
          <a:xfrm>
            <a:off x="962000" y="5381624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52" name="TextBox 851"/>
          <p:cNvSpPr txBox="1"/>
          <p:nvPr/>
        </p:nvSpPr>
        <p:spPr>
          <a:xfrm>
            <a:off x="1466813" y="5381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53" name="TextBox 852"/>
          <p:cNvSpPr txBox="1"/>
          <p:nvPr/>
        </p:nvSpPr>
        <p:spPr>
          <a:xfrm>
            <a:off x="1533486" y="538162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54" name="TextBox 853"/>
          <p:cNvSpPr txBox="1"/>
          <p:nvPr/>
        </p:nvSpPr>
        <p:spPr>
          <a:xfrm>
            <a:off x="1847803" y="538162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2028774" y="5381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6</a:t>
            </a:r>
          </a:p>
        </p:txBody>
      </p:sp>
      <p:sp>
        <p:nvSpPr>
          <p:cNvPr id="856" name="TextBox 855"/>
          <p:cNvSpPr txBox="1"/>
          <p:nvPr/>
        </p:nvSpPr>
        <p:spPr>
          <a:xfrm>
            <a:off x="2095447" y="5381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57" name="TextBox 856"/>
          <p:cNvSpPr txBox="1"/>
          <p:nvPr/>
        </p:nvSpPr>
        <p:spPr>
          <a:xfrm>
            <a:off x="2219269" y="538162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58" name="TextBox 857"/>
          <p:cNvSpPr txBox="1"/>
          <p:nvPr/>
        </p:nvSpPr>
        <p:spPr>
          <a:xfrm>
            <a:off x="838179" y="551497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59" name="TextBox 858"/>
          <p:cNvSpPr txBox="1"/>
          <p:nvPr/>
        </p:nvSpPr>
        <p:spPr>
          <a:xfrm>
            <a:off x="1219169" y="551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60" name="TextBox 859"/>
          <p:cNvSpPr txBox="1"/>
          <p:nvPr/>
        </p:nvSpPr>
        <p:spPr>
          <a:xfrm>
            <a:off x="1342991" y="5514975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61" name="TextBox 860"/>
          <p:cNvSpPr txBox="1"/>
          <p:nvPr/>
        </p:nvSpPr>
        <p:spPr>
          <a:xfrm>
            <a:off x="1714457" y="551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62" name="TextBox 861"/>
          <p:cNvSpPr txBox="1"/>
          <p:nvPr/>
        </p:nvSpPr>
        <p:spPr>
          <a:xfrm>
            <a:off x="1847803" y="55149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80</a:t>
            </a:r>
          </a:p>
        </p:txBody>
      </p:sp>
      <p:sp>
        <p:nvSpPr>
          <p:cNvPr id="863" name="TextBox 862"/>
          <p:cNvSpPr txBox="1"/>
          <p:nvPr/>
        </p:nvSpPr>
        <p:spPr>
          <a:xfrm>
            <a:off x="1971625" y="55149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64" name="TextBox 863"/>
          <p:cNvSpPr txBox="1"/>
          <p:nvPr/>
        </p:nvSpPr>
        <p:spPr>
          <a:xfrm>
            <a:off x="838179" y="56578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65" name="TextBox 864"/>
          <p:cNvSpPr txBox="1"/>
          <p:nvPr/>
        </p:nvSpPr>
        <p:spPr>
          <a:xfrm>
            <a:off x="962000" y="5657850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66" name="TextBox 865"/>
          <p:cNvSpPr txBox="1"/>
          <p:nvPr/>
        </p:nvSpPr>
        <p:spPr>
          <a:xfrm>
            <a:off x="1466813" y="56578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67" name="TextBox 866"/>
          <p:cNvSpPr txBox="1"/>
          <p:nvPr/>
        </p:nvSpPr>
        <p:spPr>
          <a:xfrm>
            <a:off x="1533486" y="5657850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68" name="TextBox 867"/>
          <p:cNvSpPr txBox="1"/>
          <p:nvPr/>
        </p:nvSpPr>
        <p:spPr>
          <a:xfrm>
            <a:off x="1847803" y="565785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69" name="TextBox 868"/>
          <p:cNvSpPr txBox="1"/>
          <p:nvPr/>
        </p:nvSpPr>
        <p:spPr>
          <a:xfrm>
            <a:off x="2028774" y="56578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7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2095447" y="56578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71" name="TextBox 870"/>
          <p:cNvSpPr txBox="1"/>
          <p:nvPr/>
        </p:nvSpPr>
        <p:spPr>
          <a:xfrm>
            <a:off x="2219269" y="565785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72" name="TextBox 871"/>
          <p:cNvSpPr txBox="1"/>
          <p:nvPr/>
        </p:nvSpPr>
        <p:spPr>
          <a:xfrm>
            <a:off x="838179" y="579120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73" name="TextBox 872"/>
          <p:cNvSpPr txBox="1"/>
          <p:nvPr/>
        </p:nvSpPr>
        <p:spPr>
          <a:xfrm>
            <a:off x="1219169" y="57912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74" name="TextBox 873"/>
          <p:cNvSpPr txBox="1"/>
          <p:nvPr/>
        </p:nvSpPr>
        <p:spPr>
          <a:xfrm>
            <a:off x="1342991" y="579120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75" name="TextBox 874"/>
          <p:cNvSpPr txBox="1"/>
          <p:nvPr/>
        </p:nvSpPr>
        <p:spPr>
          <a:xfrm>
            <a:off x="1714457" y="57912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76" name="TextBox 875"/>
          <p:cNvSpPr txBox="1"/>
          <p:nvPr/>
        </p:nvSpPr>
        <p:spPr>
          <a:xfrm>
            <a:off x="1847803" y="57912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10</a:t>
            </a:r>
          </a:p>
        </p:txBody>
      </p:sp>
      <p:sp>
        <p:nvSpPr>
          <p:cNvPr id="877" name="TextBox 876"/>
          <p:cNvSpPr txBox="1"/>
          <p:nvPr/>
        </p:nvSpPr>
        <p:spPr>
          <a:xfrm>
            <a:off x="1971625" y="57912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78" name="TextBox 877"/>
          <p:cNvSpPr txBox="1"/>
          <p:nvPr/>
        </p:nvSpPr>
        <p:spPr>
          <a:xfrm>
            <a:off x="838179" y="5924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79" name="TextBox 878"/>
          <p:cNvSpPr txBox="1"/>
          <p:nvPr/>
        </p:nvSpPr>
        <p:spPr>
          <a:xfrm>
            <a:off x="962000" y="5924549"/>
            <a:ext cx="438139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 if</a:t>
            </a:r>
          </a:p>
        </p:txBody>
      </p:sp>
      <p:sp>
        <p:nvSpPr>
          <p:cNvPr id="880" name="TextBox 879"/>
          <p:cNvSpPr txBox="1"/>
          <p:nvPr/>
        </p:nvSpPr>
        <p:spPr>
          <a:xfrm>
            <a:off x="1466813" y="5924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(</a:t>
            </a:r>
          </a:p>
        </p:txBody>
      </p:sp>
      <p:sp>
        <p:nvSpPr>
          <p:cNvPr id="881" name="TextBox 880"/>
          <p:cNvSpPr txBox="1"/>
          <p:nvPr/>
        </p:nvSpPr>
        <p:spPr>
          <a:xfrm>
            <a:off x="1533486" y="5924549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item</a:t>
            </a:r>
          </a:p>
        </p:txBody>
      </p:sp>
      <p:sp>
        <p:nvSpPr>
          <p:cNvPr id="882" name="TextBox 881"/>
          <p:cNvSpPr txBox="1"/>
          <p:nvPr/>
        </p:nvSpPr>
        <p:spPr>
          <a:xfrm>
            <a:off x="1847803" y="5924549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==</a:t>
            </a:r>
          </a:p>
        </p:txBody>
      </p:sp>
      <p:sp>
        <p:nvSpPr>
          <p:cNvPr id="883" name="TextBox 882"/>
          <p:cNvSpPr txBox="1"/>
          <p:nvPr/>
        </p:nvSpPr>
        <p:spPr>
          <a:xfrm>
            <a:off x="2028774" y="5924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8</a:t>
            </a:r>
          </a:p>
        </p:txBody>
      </p:sp>
      <p:sp>
        <p:nvSpPr>
          <p:cNvPr id="884" name="TextBox 883"/>
          <p:cNvSpPr txBox="1"/>
          <p:nvPr/>
        </p:nvSpPr>
        <p:spPr>
          <a:xfrm>
            <a:off x="2095447" y="5924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)</a:t>
            </a:r>
          </a:p>
        </p:txBody>
      </p:sp>
      <p:sp>
        <p:nvSpPr>
          <p:cNvPr id="885" name="TextBox 884"/>
          <p:cNvSpPr txBox="1"/>
          <p:nvPr/>
        </p:nvSpPr>
        <p:spPr>
          <a:xfrm>
            <a:off x="2219269" y="59245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{</a:t>
            </a:r>
          </a:p>
        </p:txBody>
      </p:sp>
      <p:sp>
        <p:nvSpPr>
          <p:cNvPr id="886" name="TextBox 885"/>
          <p:cNvSpPr txBox="1"/>
          <p:nvPr/>
        </p:nvSpPr>
        <p:spPr>
          <a:xfrm>
            <a:off x="838179" y="605790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87" name="TextBox 886"/>
          <p:cNvSpPr txBox="1"/>
          <p:nvPr/>
        </p:nvSpPr>
        <p:spPr>
          <a:xfrm>
            <a:off x="1219169" y="60579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=</a:t>
            </a:r>
          </a:p>
        </p:txBody>
      </p:sp>
      <p:sp>
        <p:nvSpPr>
          <p:cNvPr id="888" name="TextBox 887"/>
          <p:cNvSpPr txBox="1"/>
          <p:nvPr/>
        </p:nvSpPr>
        <p:spPr>
          <a:xfrm>
            <a:off x="1342991" y="6057900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889" name="TextBox 888"/>
          <p:cNvSpPr txBox="1"/>
          <p:nvPr/>
        </p:nvSpPr>
        <p:spPr>
          <a:xfrm>
            <a:off x="1714457" y="60579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+</a:t>
            </a:r>
          </a:p>
        </p:txBody>
      </p:sp>
      <p:sp>
        <p:nvSpPr>
          <p:cNvPr id="890" name="TextBox 889"/>
          <p:cNvSpPr txBox="1"/>
          <p:nvPr/>
        </p:nvSpPr>
        <p:spPr>
          <a:xfrm>
            <a:off x="1847803" y="6057900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20</a:t>
            </a:r>
          </a:p>
        </p:txBody>
      </p:sp>
      <p:sp>
        <p:nvSpPr>
          <p:cNvPr id="891" name="TextBox 890"/>
          <p:cNvSpPr txBox="1"/>
          <p:nvPr/>
        </p:nvSpPr>
        <p:spPr>
          <a:xfrm>
            <a:off x="1971625" y="6057900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892" name="TextBox 891"/>
          <p:cNvSpPr txBox="1"/>
          <p:nvPr/>
        </p:nvSpPr>
        <p:spPr>
          <a:xfrm>
            <a:off x="838179" y="62007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893" name="TextBox 892"/>
          <p:cNvSpPr txBox="1"/>
          <p:nvPr/>
        </p:nvSpPr>
        <p:spPr>
          <a:xfrm>
            <a:off x="962000" y="62007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else</a:t>
            </a:r>
          </a:p>
        </p:txBody>
      </p:sp>
      <p:sp>
        <p:nvSpPr>
          <p:cNvPr id="894" name="TextBox 893"/>
          <p:cNvSpPr txBox="1"/>
          <p:nvPr/>
        </p:nvSpPr>
        <p:spPr>
          <a:xfrm>
            <a:off x="1276318" y="62007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895" name="TextBox 894"/>
          <p:cNvSpPr txBox="1"/>
          <p:nvPr/>
        </p:nvSpPr>
        <p:spPr>
          <a:xfrm>
            <a:off x="1590635" y="62007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896" name="TextBox 895"/>
          <p:cNvSpPr txBox="1"/>
          <p:nvPr/>
        </p:nvSpPr>
        <p:spPr>
          <a:xfrm>
            <a:off x="1781130" y="6200775"/>
            <a:ext cx="94295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"Invalid item!"</a:t>
            </a:r>
          </a:p>
        </p:txBody>
      </p:sp>
      <p:sp>
        <p:nvSpPr>
          <p:cNvPr id="897" name="TextBox 896"/>
          <p:cNvSpPr txBox="1"/>
          <p:nvPr/>
        </p:nvSpPr>
        <p:spPr>
          <a:xfrm>
            <a:off x="2790755" y="6200775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898" name="TextBox 897"/>
          <p:cNvSpPr txBox="1"/>
          <p:nvPr/>
        </p:nvSpPr>
        <p:spPr>
          <a:xfrm>
            <a:off x="2981250" y="6200775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899" name="TextBox 898"/>
          <p:cNvSpPr txBox="1"/>
          <p:nvPr/>
        </p:nvSpPr>
        <p:spPr>
          <a:xfrm>
            <a:off x="3228894" y="620077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900" name="TextBox 899"/>
          <p:cNvSpPr txBox="1"/>
          <p:nvPr/>
        </p:nvSpPr>
        <p:spPr>
          <a:xfrm>
            <a:off x="838179" y="6334125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}</a:t>
            </a:r>
          </a:p>
        </p:txBody>
      </p:sp>
      <p:sp>
        <p:nvSpPr>
          <p:cNvPr id="901" name="TextBox 900"/>
          <p:cNvSpPr txBox="1"/>
          <p:nvPr/>
        </p:nvSpPr>
        <p:spPr>
          <a:xfrm>
            <a:off x="838179" y="646747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cout</a:t>
            </a:r>
          </a:p>
        </p:txBody>
      </p:sp>
      <p:sp>
        <p:nvSpPr>
          <p:cNvPr id="902" name="TextBox 901"/>
          <p:cNvSpPr txBox="1"/>
          <p:nvPr/>
        </p:nvSpPr>
        <p:spPr>
          <a:xfrm>
            <a:off x="1152496" y="646747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903" name="TextBox 902"/>
          <p:cNvSpPr txBox="1"/>
          <p:nvPr/>
        </p:nvSpPr>
        <p:spPr>
          <a:xfrm>
            <a:off x="1342991" y="6467474"/>
            <a:ext cx="94295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"Total Bill = "</a:t>
            </a:r>
          </a:p>
        </p:txBody>
      </p:sp>
      <p:sp>
        <p:nvSpPr>
          <p:cNvPr id="904" name="TextBox 903"/>
          <p:cNvSpPr txBox="1"/>
          <p:nvPr/>
        </p:nvSpPr>
        <p:spPr>
          <a:xfrm>
            <a:off x="2343091" y="646747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905" name="TextBox 904"/>
          <p:cNvSpPr txBox="1"/>
          <p:nvPr/>
        </p:nvSpPr>
        <p:spPr>
          <a:xfrm>
            <a:off x="2533586" y="6467474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total</a:t>
            </a:r>
          </a:p>
        </p:txBody>
      </p:sp>
      <p:sp>
        <p:nvSpPr>
          <p:cNvPr id="906" name="TextBox 905"/>
          <p:cNvSpPr txBox="1"/>
          <p:nvPr/>
        </p:nvSpPr>
        <p:spPr>
          <a:xfrm>
            <a:off x="2914577" y="646747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907" name="TextBox 906"/>
          <p:cNvSpPr txBox="1"/>
          <p:nvPr/>
        </p:nvSpPr>
        <p:spPr>
          <a:xfrm>
            <a:off x="3105072" y="6467474"/>
            <a:ext cx="314317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CE9178"/>
                </a:solidFill>
                <a:latin typeface="Roboto Mono"/>
              </a:rPr>
              <a:t>" Rs"</a:t>
            </a:r>
          </a:p>
        </p:txBody>
      </p:sp>
      <p:sp>
        <p:nvSpPr>
          <p:cNvPr id="908" name="TextBox 907"/>
          <p:cNvSpPr txBox="1"/>
          <p:nvPr/>
        </p:nvSpPr>
        <p:spPr>
          <a:xfrm>
            <a:off x="3476538" y="6467474"/>
            <a:ext cx="123821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&lt;&lt;</a:t>
            </a:r>
          </a:p>
        </p:txBody>
      </p:sp>
      <p:sp>
        <p:nvSpPr>
          <p:cNvPr id="909" name="TextBox 908"/>
          <p:cNvSpPr txBox="1"/>
          <p:nvPr/>
        </p:nvSpPr>
        <p:spPr>
          <a:xfrm>
            <a:off x="3667033" y="6467474"/>
            <a:ext cx="24764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9CDCFE"/>
                </a:solidFill>
                <a:latin typeface="Roboto Mono"/>
              </a:rPr>
              <a:t>endl</a:t>
            </a:r>
          </a:p>
        </p:txBody>
      </p:sp>
      <p:sp>
        <p:nvSpPr>
          <p:cNvPr id="910" name="TextBox 909"/>
          <p:cNvSpPr txBox="1"/>
          <p:nvPr/>
        </p:nvSpPr>
        <p:spPr>
          <a:xfrm>
            <a:off x="3924201" y="6467474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  <p:sp>
        <p:nvSpPr>
          <p:cNvPr id="911" name="TextBox 910"/>
          <p:cNvSpPr txBox="1"/>
          <p:nvPr/>
        </p:nvSpPr>
        <p:spPr>
          <a:xfrm>
            <a:off x="838179" y="6610349"/>
            <a:ext cx="380990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FF6B6B"/>
                </a:solidFill>
                <a:latin typeface="Roboto Mono"/>
              </a:rPr>
              <a:t>return</a:t>
            </a:r>
          </a:p>
        </p:txBody>
      </p:sp>
      <p:sp>
        <p:nvSpPr>
          <p:cNvPr id="912" name="TextBox 911"/>
          <p:cNvSpPr txBox="1"/>
          <p:nvPr/>
        </p:nvSpPr>
        <p:spPr>
          <a:xfrm>
            <a:off x="1276318" y="66103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B5CEA8"/>
                </a:solidFill>
                <a:latin typeface="Roboto Mono"/>
              </a:rPr>
              <a:t>0</a:t>
            </a:r>
          </a:p>
        </p:txBody>
      </p:sp>
      <p:sp>
        <p:nvSpPr>
          <p:cNvPr id="913" name="TextBox 912"/>
          <p:cNvSpPr txBox="1"/>
          <p:nvPr/>
        </p:nvSpPr>
        <p:spPr>
          <a:xfrm>
            <a:off x="1342991" y="6610349"/>
            <a:ext cx="66673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910"/>
              </a:lnSpc>
              <a:spcBef>
                <a:spcPts val="0"/>
              </a:spcBef>
              <a:spcAft>
                <a:spcPts val="0"/>
              </a:spcAft>
            </a:pPr>
            <a:r>
              <a:rPr sz="657" b="0">
                <a:solidFill>
                  <a:srgbClr val="D4D4D4"/>
                </a:solidFill>
                <a:latin typeface="Roboto Mono"/>
              </a:rPr>
              <a:t>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858</Words>
  <Application>Microsoft Office PowerPoint</Application>
  <PresentationFormat>Widescreen</PresentationFormat>
  <Paragraphs>527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Inter</vt:lpstr>
      <vt:lpstr>Orbitron</vt:lpstr>
      <vt:lpstr>Roboto Flex</vt:lpstr>
      <vt:lpstr>Roboto Mono</vt:lpstr>
      <vt:lpstr>Source 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SYED HAMMAD HASSAN</dc:creator>
  <cp:keywords/>
  <dc:description>generated using python-pptx</dc:description>
  <cp:lastModifiedBy>Nasir</cp:lastModifiedBy>
  <cp:revision>11</cp:revision>
  <dcterms:created xsi:type="dcterms:W3CDTF">2013-01-27T09:14:16Z</dcterms:created>
  <dcterms:modified xsi:type="dcterms:W3CDTF">2026-01-12T06:58:14Z</dcterms:modified>
  <cp:category/>
</cp:coreProperties>
</file>